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jpeg" ContentType="image/jpeg"/>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02" r:id="rId1"/>
  </p:sldMasterIdLst>
  <p:notesMasterIdLst>
    <p:notesMasterId r:id="rId124"/>
  </p:notesMasterIdLst>
  <p:sldIdLst>
    <p:sldId id="256" r:id="rId2"/>
    <p:sldId id="257" r:id="rId3"/>
    <p:sldId id="279" r:id="rId4"/>
    <p:sldId id="281" r:id="rId5"/>
    <p:sldId id="284" r:id="rId6"/>
    <p:sldId id="289" r:id="rId7"/>
    <p:sldId id="288" r:id="rId8"/>
    <p:sldId id="285" r:id="rId9"/>
    <p:sldId id="286" r:id="rId10"/>
    <p:sldId id="398" r:id="rId11"/>
    <p:sldId id="399" r:id="rId12"/>
    <p:sldId id="400" r:id="rId13"/>
    <p:sldId id="401" r:id="rId14"/>
    <p:sldId id="402" r:id="rId15"/>
    <p:sldId id="403" r:id="rId16"/>
    <p:sldId id="404" r:id="rId17"/>
    <p:sldId id="405" r:id="rId18"/>
    <p:sldId id="268" r:id="rId19"/>
    <p:sldId id="261" r:id="rId20"/>
    <p:sldId id="264" r:id="rId21"/>
    <p:sldId id="262" r:id="rId22"/>
    <p:sldId id="265" r:id="rId23"/>
    <p:sldId id="269" r:id="rId24"/>
    <p:sldId id="267" r:id="rId25"/>
    <p:sldId id="270" r:id="rId26"/>
    <p:sldId id="271" r:id="rId27"/>
    <p:sldId id="295" r:id="rId28"/>
    <p:sldId id="274" r:id="rId29"/>
    <p:sldId id="275" r:id="rId30"/>
    <p:sldId id="336" r:id="rId31"/>
    <p:sldId id="338" r:id="rId32"/>
    <p:sldId id="339" r:id="rId33"/>
    <p:sldId id="337" r:id="rId34"/>
    <p:sldId id="273" r:id="rId35"/>
    <p:sldId id="272" r:id="rId36"/>
    <p:sldId id="291" r:id="rId37"/>
    <p:sldId id="292" r:id="rId38"/>
    <p:sldId id="293" r:id="rId39"/>
    <p:sldId id="290" r:id="rId40"/>
    <p:sldId id="294" r:id="rId41"/>
    <p:sldId id="318" r:id="rId42"/>
    <p:sldId id="322" r:id="rId43"/>
    <p:sldId id="296" r:id="rId44"/>
    <p:sldId id="297" r:id="rId45"/>
    <p:sldId id="298" r:id="rId46"/>
    <p:sldId id="323" r:id="rId47"/>
    <p:sldId id="304" r:id="rId48"/>
    <p:sldId id="332" r:id="rId49"/>
    <p:sldId id="335" r:id="rId50"/>
    <p:sldId id="334" r:id="rId51"/>
    <p:sldId id="340" r:id="rId52"/>
    <p:sldId id="324" r:id="rId53"/>
    <p:sldId id="305" r:id="rId54"/>
    <p:sldId id="306" r:id="rId55"/>
    <p:sldId id="307" r:id="rId56"/>
    <p:sldId id="349" r:id="rId57"/>
    <p:sldId id="308" r:id="rId58"/>
    <p:sldId id="325" r:id="rId59"/>
    <p:sldId id="309" r:id="rId60"/>
    <p:sldId id="341" r:id="rId61"/>
    <p:sldId id="326" r:id="rId62"/>
    <p:sldId id="313" r:id="rId63"/>
    <p:sldId id="314" r:id="rId64"/>
    <p:sldId id="315" r:id="rId65"/>
    <p:sldId id="316" r:id="rId66"/>
    <p:sldId id="327" r:id="rId67"/>
    <p:sldId id="317" r:id="rId68"/>
    <p:sldId id="330" r:id="rId69"/>
    <p:sldId id="347" r:id="rId70"/>
    <p:sldId id="348" r:id="rId71"/>
    <p:sldId id="350" r:id="rId72"/>
    <p:sldId id="329" r:id="rId73"/>
    <p:sldId id="319" r:id="rId74"/>
    <p:sldId id="342" r:id="rId75"/>
    <p:sldId id="343" r:id="rId76"/>
    <p:sldId id="344" r:id="rId77"/>
    <p:sldId id="320" r:id="rId78"/>
    <p:sldId id="345" r:id="rId79"/>
    <p:sldId id="346" r:id="rId80"/>
    <p:sldId id="408" r:id="rId81"/>
    <p:sldId id="354" r:id="rId82"/>
    <p:sldId id="407" r:id="rId83"/>
    <p:sldId id="355" r:id="rId84"/>
    <p:sldId id="356" r:id="rId85"/>
    <p:sldId id="358" r:id="rId86"/>
    <p:sldId id="359" r:id="rId87"/>
    <p:sldId id="361" r:id="rId88"/>
    <p:sldId id="362" r:id="rId89"/>
    <p:sldId id="406" r:id="rId90"/>
    <p:sldId id="363" r:id="rId91"/>
    <p:sldId id="365" r:id="rId92"/>
    <p:sldId id="364" r:id="rId93"/>
    <p:sldId id="366" r:id="rId94"/>
    <p:sldId id="368" r:id="rId95"/>
    <p:sldId id="367" r:id="rId96"/>
    <p:sldId id="370" r:id="rId97"/>
    <p:sldId id="369" r:id="rId98"/>
    <p:sldId id="371" r:id="rId99"/>
    <p:sldId id="372" r:id="rId100"/>
    <p:sldId id="373" r:id="rId101"/>
    <p:sldId id="374" r:id="rId102"/>
    <p:sldId id="375" r:id="rId103"/>
    <p:sldId id="376" r:id="rId104"/>
    <p:sldId id="378" r:id="rId105"/>
    <p:sldId id="379" r:id="rId106"/>
    <p:sldId id="380" r:id="rId107"/>
    <p:sldId id="381" r:id="rId108"/>
    <p:sldId id="382" r:id="rId109"/>
    <p:sldId id="383" r:id="rId110"/>
    <p:sldId id="387" r:id="rId111"/>
    <p:sldId id="388" r:id="rId112"/>
    <p:sldId id="389" r:id="rId113"/>
    <p:sldId id="390" r:id="rId114"/>
    <p:sldId id="391" r:id="rId115"/>
    <p:sldId id="384" r:id="rId116"/>
    <p:sldId id="392" r:id="rId117"/>
    <p:sldId id="394" r:id="rId118"/>
    <p:sldId id="393" r:id="rId119"/>
    <p:sldId id="385" r:id="rId120"/>
    <p:sldId id="395" r:id="rId121"/>
    <p:sldId id="360" r:id="rId122"/>
    <p:sldId id="409"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9FFF"/>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7"/>
    <p:restoredTop sz="95073"/>
  </p:normalViewPr>
  <p:slideViewPr>
    <p:cSldViewPr snapToGrid="0" snapToObjects="1">
      <p:cViewPr>
        <p:scale>
          <a:sx n="75" d="100"/>
          <a:sy n="75" d="100"/>
        </p:scale>
        <p:origin x="1760" y="576"/>
      </p:cViewPr>
      <p:guideLst/>
    </p:cSldViewPr>
  </p:slideViewPr>
  <p:outlineViewPr>
    <p:cViewPr>
      <p:scale>
        <a:sx n="33" d="100"/>
        <a:sy n="33" d="100"/>
      </p:scale>
      <p:origin x="0" y="-384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2856" y="192"/>
      </p:cViewPr>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notesMaster" Target="notesMasters/notesMaster1.xml"/><Relationship Id="rId125" Type="http://schemas.openxmlformats.org/officeDocument/2006/relationships/presProps" Target="presProps.xml"/><Relationship Id="rId126" Type="http://schemas.openxmlformats.org/officeDocument/2006/relationships/viewProps" Target="viewProps.xml"/><Relationship Id="rId127" Type="http://schemas.openxmlformats.org/officeDocument/2006/relationships/theme" Target="theme/theme1.xml"/><Relationship Id="rId12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CC7DD1-6361-3042-AD83-4890D1F35890}"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18E634A6-759E-1548-A323-2F574ADBEE53}">
      <dgm:prSet phldrT="[Text]"/>
      <dgm:spPr/>
      <dgm:t>
        <a:bodyPr/>
        <a:lstStyle/>
        <a:p>
          <a:r>
            <a:rPr lang="en-US" smtClean="0"/>
            <a:t>Sense</a:t>
          </a:r>
          <a:endParaRPr lang="en-US"/>
        </a:p>
      </dgm:t>
    </dgm:pt>
    <dgm:pt modelId="{BB1363F5-3A00-064E-9D90-AD23240A74E1}" type="parTrans" cxnId="{5380ACD1-6AD3-6D40-9978-ED683F166417}">
      <dgm:prSet/>
      <dgm:spPr/>
      <dgm:t>
        <a:bodyPr/>
        <a:lstStyle/>
        <a:p>
          <a:endParaRPr lang="en-US"/>
        </a:p>
      </dgm:t>
    </dgm:pt>
    <dgm:pt modelId="{BEE739CD-D13B-1647-8B4D-004755E65AB6}" type="sibTrans" cxnId="{5380ACD1-6AD3-6D40-9978-ED683F166417}">
      <dgm:prSet/>
      <dgm:spPr/>
      <dgm:t>
        <a:bodyPr/>
        <a:lstStyle/>
        <a:p>
          <a:endParaRPr lang="en-US"/>
        </a:p>
      </dgm:t>
    </dgm:pt>
    <dgm:pt modelId="{D8AEB7E2-EF7D-AA42-98DD-9199A0965965}">
      <dgm:prSet phldrT="[Text]"/>
      <dgm:spPr/>
      <dgm:t>
        <a:bodyPr/>
        <a:lstStyle/>
        <a:p>
          <a:r>
            <a:rPr lang="en-US" smtClean="0"/>
            <a:t>Model</a:t>
          </a:r>
          <a:endParaRPr lang="en-US"/>
        </a:p>
      </dgm:t>
    </dgm:pt>
    <dgm:pt modelId="{9DB68B49-31C6-5243-BBD1-C7F4BD99CE2B}" type="parTrans" cxnId="{F51CE004-0571-C84D-95E0-B628556E435B}">
      <dgm:prSet/>
      <dgm:spPr/>
      <dgm:t>
        <a:bodyPr/>
        <a:lstStyle/>
        <a:p>
          <a:endParaRPr lang="en-US"/>
        </a:p>
      </dgm:t>
    </dgm:pt>
    <dgm:pt modelId="{EF03CF6C-AD38-3540-8DC8-B2400BBA5835}" type="sibTrans" cxnId="{F51CE004-0571-C84D-95E0-B628556E435B}">
      <dgm:prSet/>
      <dgm:spPr/>
      <dgm:t>
        <a:bodyPr/>
        <a:lstStyle/>
        <a:p>
          <a:endParaRPr lang="en-US"/>
        </a:p>
      </dgm:t>
    </dgm:pt>
    <dgm:pt modelId="{8C8B4BF4-582B-2B44-B0E1-6A0CD2F0017A}">
      <dgm:prSet phldrT="[Text]"/>
      <dgm:spPr/>
      <dgm:t>
        <a:bodyPr/>
        <a:lstStyle/>
        <a:p>
          <a:r>
            <a:rPr lang="en-US" smtClean="0"/>
            <a:t>Plan</a:t>
          </a:r>
          <a:endParaRPr lang="en-US"/>
        </a:p>
      </dgm:t>
    </dgm:pt>
    <dgm:pt modelId="{FCC85F9F-723B-5148-8CE6-31C57F241D50}" type="parTrans" cxnId="{0EBAE02D-2960-4F4F-A0FF-A8FB9B5A0849}">
      <dgm:prSet/>
      <dgm:spPr/>
      <dgm:t>
        <a:bodyPr/>
        <a:lstStyle/>
        <a:p>
          <a:endParaRPr lang="en-US"/>
        </a:p>
      </dgm:t>
    </dgm:pt>
    <dgm:pt modelId="{E6D4FA2A-010D-DC48-9687-E49928228E77}" type="sibTrans" cxnId="{0EBAE02D-2960-4F4F-A0FF-A8FB9B5A0849}">
      <dgm:prSet/>
      <dgm:spPr/>
      <dgm:t>
        <a:bodyPr/>
        <a:lstStyle/>
        <a:p>
          <a:endParaRPr lang="en-US"/>
        </a:p>
      </dgm:t>
    </dgm:pt>
    <dgm:pt modelId="{415CE66D-EFC2-664D-9806-377E1604ED78}">
      <dgm:prSet phldrT="[Text]"/>
      <dgm:spPr/>
      <dgm:t>
        <a:bodyPr/>
        <a:lstStyle/>
        <a:p>
          <a:r>
            <a:rPr lang="en-US" smtClean="0"/>
            <a:t>Act</a:t>
          </a:r>
          <a:endParaRPr lang="en-US"/>
        </a:p>
      </dgm:t>
    </dgm:pt>
    <dgm:pt modelId="{F252FE4F-8902-7845-89D3-BEAF784D0B18}" type="parTrans" cxnId="{3FBED0FE-19BD-3340-B486-A1B213DB7669}">
      <dgm:prSet/>
      <dgm:spPr/>
      <dgm:t>
        <a:bodyPr/>
        <a:lstStyle/>
        <a:p>
          <a:endParaRPr lang="en-US"/>
        </a:p>
      </dgm:t>
    </dgm:pt>
    <dgm:pt modelId="{16C4BB4C-43DB-1542-AB95-1FEB076B0752}" type="sibTrans" cxnId="{3FBED0FE-19BD-3340-B486-A1B213DB7669}">
      <dgm:prSet/>
      <dgm:spPr/>
      <dgm:t>
        <a:bodyPr/>
        <a:lstStyle/>
        <a:p>
          <a:endParaRPr lang="en-US"/>
        </a:p>
      </dgm:t>
    </dgm:pt>
    <dgm:pt modelId="{1B410A99-9E9A-ED44-9358-1D1F3AA3AEA2}" type="pres">
      <dgm:prSet presAssocID="{B7CC7DD1-6361-3042-AD83-4890D1F35890}" presName="Name0" presStyleCnt="0">
        <dgm:presLayoutVars>
          <dgm:dir/>
          <dgm:animLvl val="lvl"/>
          <dgm:resizeHandles val="exact"/>
        </dgm:presLayoutVars>
      </dgm:prSet>
      <dgm:spPr/>
      <dgm:t>
        <a:bodyPr/>
        <a:lstStyle/>
        <a:p>
          <a:endParaRPr lang="en-US"/>
        </a:p>
      </dgm:t>
    </dgm:pt>
    <dgm:pt modelId="{2B247AF0-F699-0F42-ADB9-0034BEBE535D}" type="pres">
      <dgm:prSet presAssocID="{415CE66D-EFC2-664D-9806-377E1604ED78}" presName="boxAndChildren" presStyleCnt="0"/>
      <dgm:spPr/>
    </dgm:pt>
    <dgm:pt modelId="{975E541F-7DEF-7340-81B2-6E702EFAAC96}" type="pres">
      <dgm:prSet presAssocID="{415CE66D-EFC2-664D-9806-377E1604ED78}" presName="parentTextBox" presStyleLbl="node1" presStyleIdx="0" presStyleCnt="4"/>
      <dgm:spPr/>
      <dgm:t>
        <a:bodyPr/>
        <a:lstStyle/>
        <a:p>
          <a:endParaRPr lang="en-US"/>
        </a:p>
      </dgm:t>
    </dgm:pt>
    <dgm:pt modelId="{862F2966-CB1A-3C44-BF6C-01D80E18173F}" type="pres">
      <dgm:prSet presAssocID="{E6D4FA2A-010D-DC48-9687-E49928228E77}" presName="sp" presStyleCnt="0"/>
      <dgm:spPr/>
    </dgm:pt>
    <dgm:pt modelId="{42E5C464-DB9B-7A4A-B39D-BE3EFAB2B971}" type="pres">
      <dgm:prSet presAssocID="{8C8B4BF4-582B-2B44-B0E1-6A0CD2F0017A}" presName="arrowAndChildren" presStyleCnt="0"/>
      <dgm:spPr/>
    </dgm:pt>
    <dgm:pt modelId="{A62EDDC1-D3F5-3945-ACED-A116194F4E6C}" type="pres">
      <dgm:prSet presAssocID="{8C8B4BF4-582B-2B44-B0E1-6A0CD2F0017A}" presName="parentTextArrow" presStyleLbl="node1" presStyleIdx="1" presStyleCnt="4"/>
      <dgm:spPr/>
      <dgm:t>
        <a:bodyPr/>
        <a:lstStyle/>
        <a:p>
          <a:endParaRPr lang="en-US"/>
        </a:p>
      </dgm:t>
    </dgm:pt>
    <dgm:pt modelId="{F142B41A-FE8F-8543-A4C9-3B4CE63BAAED}" type="pres">
      <dgm:prSet presAssocID="{EF03CF6C-AD38-3540-8DC8-B2400BBA5835}" presName="sp" presStyleCnt="0"/>
      <dgm:spPr/>
    </dgm:pt>
    <dgm:pt modelId="{B44865DE-AE72-6D48-93D7-1FF54732D3C2}" type="pres">
      <dgm:prSet presAssocID="{D8AEB7E2-EF7D-AA42-98DD-9199A0965965}" presName="arrowAndChildren" presStyleCnt="0"/>
      <dgm:spPr/>
    </dgm:pt>
    <dgm:pt modelId="{9CC15A48-0F8F-954F-B63C-494D264B72B0}" type="pres">
      <dgm:prSet presAssocID="{D8AEB7E2-EF7D-AA42-98DD-9199A0965965}" presName="parentTextArrow" presStyleLbl="node1" presStyleIdx="2" presStyleCnt="4"/>
      <dgm:spPr/>
      <dgm:t>
        <a:bodyPr/>
        <a:lstStyle/>
        <a:p>
          <a:endParaRPr lang="en-US"/>
        </a:p>
      </dgm:t>
    </dgm:pt>
    <dgm:pt modelId="{EE2D32F0-9AB0-3147-BF90-3E212D2E8E9A}" type="pres">
      <dgm:prSet presAssocID="{BEE739CD-D13B-1647-8B4D-004755E65AB6}" presName="sp" presStyleCnt="0"/>
      <dgm:spPr/>
    </dgm:pt>
    <dgm:pt modelId="{59CC028C-406A-E145-96E8-17E5D131F70E}" type="pres">
      <dgm:prSet presAssocID="{18E634A6-759E-1548-A323-2F574ADBEE53}" presName="arrowAndChildren" presStyleCnt="0"/>
      <dgm:spPr/>
    </dgm:pt>
    <dgm:pt modelId="{33EF179A-A871-9C4F-A9ED-27172C29CA92}" type="pres">
      <dgm:prSet presAssocID="{18E634A6-759E-1548-A323-2F574ADBEE53}" presName="parentTextArrow" presStyleLbl="node1" presStyleIdx="3" presStyleCnt="4"/>
      <dgm:spPr/>
      <dgm:t>
        <a:bodyPr/>
        <a:lstStyle/>
        <a:p>
          <a:endParaRPr lang="en-US"/>
        </a:p>
      </dgm:t>
    </dgm:pt>
  </dgm:ptLst>
  <dgm:cxnLst>
    <dgm:cxn modelId="{BD3AA7CA-3D31-0241-A5D0-C794F20F82B0}" type="presOf" srcId="{D8AEB7E2-EF7D-AA42-98DD-9199A0965965}" destId="{9CC15A48-0F8F-954F-B63C-494D264B72B0}" srcOrd="0" destOrd="0" presId="urn:microsoft.com/office/officeart/2005/8/layout/process4"/>
    <dgm:cxn modelId="{3FBED0FE-19BD-3340-B486-A1B213DB7669}" srcId="{B7CC7DD1-6361-3042-AD83-4890D1F35890}" destId="{415CE66D-EFC2-664D-9806-377E1604ED78}" srcOrd="3" destOrd="0" parTransId="{F252FE4F-8902-7845-89D3-BEAF784D0B18}" sibTransId="{16C4BB4C-43DB-1542-AB95-1FEB076B0752}"/>
    <dgm:cxn modelId="{7D2266B2-2EF8-9647-A3E1-BD4C89CB4BEF}" type="presOf" srcId="{18E634A6-759E-1548-A323-2F574ADBEE53}" destId="{33EF179A-A871-9C4F-A9ED-27172C29CA92}" srcOrd="0" destOrd="0" presId="urn:microsoft.com/office/officeart/2005/8/layout/process4"/>
    <dgm:cxn modelId="{5380ACD1-6AD3-6D40-9978-ED683F166417}" srcId="{B7CC7DD1-6361-3042-AD83-4890D1F35890}" destId="{18E634A6-759E-1548-A323-2F574ADBEE53}" srcOrd="0" destOrd="0" parTransId="{BB1363F5-3A00-064E-9D90-AD23240A74E1}" sibTransId="{BEE739CD-D13B-1647-8B4D-004755E65AB6}"/>
    <dgm:cxn modelId="{0EBAE02D-2960-4F4F-A0FF-A8FB9B5A0849}" srcId="{B7CC7DD1-6361-3042-AD83-4890D1F35890}" destId="{8C8B4BF4-582B-2B44-B0E1-6A0CD2F0017A}" srcOrd="2" destOrd="0" parTransId="{FCC85F9F-723B-5148-8CE6-31C57F241D50}" sibTransId="{E6D4FA2A-010D-DC48-9687-E49928228E77}"/>
    <dgm:cxn modelId="{72A84DF7-46E4-4442-A757-01032D263D7C}" type="presOf" srcId="{8C8B4BF4-582B-2B44-B0E1-6A0CD2F0017A}" destId="{A62EDDC1-D3F5-3945-ACED-A116194F4E6C}" srcOrd="0" destOrd="0" presId="urn:microsoft.com/office/officeart/2005/8/layout/process4"/>
    <dgm:cxn modelId="{91A945DB-498B-8449-9C59-3A501CB07B36}" type="presOf" srcId="{415CE66D-EFC2-664D-9806-377E1604ED78}" destId="{975E541F-7DEF-7340-81B2-6E702EFAAC96}" srcOrd="0" destOrd="0" presId="urn:microsoft.com/office/officeart/2005/8/layout/process4"/>
    <dgm:cxn modelId="{F51CE004-0571-C84D-95E0-B628556E435B}" srcId="{B7CC7DD1-6361-3042-AD83-4890D1F35890}" destId="{D8AEB7E2-EF7D-AA42-98DD-9199A0965965}" srcOrd="1" destOrd="0" parTransId="{9DB68B49-31C6-5243-BBD1-C7F4BD99CE2B}" sibTransId="{EF03CF6C-AD38-3540-8DC8-B2400BBA5835}"/>
    <dgm:cxn modelId="{B9463FA3-1F4D-2F4B-BE54-978DFCA54B57}" type="presOf" srcId="{B7CC7DD1-6361-3042-AD83-4890D1F35890}" destId="{1B410A99-9E9A-ED44-9358-1D1F3AA3AEA2}" srcOrd="0" destOrd="0" presId="urn:microsoft.com/office/officeart/2005/8/layout/process4"/>
    <dgm:cxn modelId="{530AF99A-D4E7-0C46-9484-2C9C9BE1043B}" type="presParOf" srcId="{1B410A99-9E9A-ED44-9358-1D1F3AA3AEA2}" destId="{2B247AF0-F699-0F42-ADB9-0034BEBE535D}" srcOrd="0" destOrd="0" presId="urn:microsoft.com/office/officeart/2005/8/layout/process4"/>
    <dgm:cxn modelId="{44801ADF-A628-3747-BAE6-818D10F04A18}" type="presParOf" srcId="{2B247AF0-F699-0F42-ADB9-0034BEBE535D}" destId="{975E541F-7DEF-7340-81B2-6E702EFAAC96}" srcOrd="0" destOrd="0" presId="urn:microsoft.com/office/officeart/2005/8/layout/process4"/>
    <dgm:cxn modelId="{3F1CC984-2A05-B141-AAE2-280150B96BE1}" type="presParOf" srcId="{1B410A99-9E9A-ED44-9358-1D1F3AA3AEA2}" destId="{862F2966-CB1A-3C44-BF6C-01D80E18173F}" srcOrd="1" destOrd="0" presId="urn:microsoft.com/office/officeart/2005/8/layout/process4"/>
    <dgm:cxn modelId="{509F617A-E7B8-414C-A42F-E9B22A335FDA}" type="presParOf" srcId="{1B410A99-9E9A-ED44-9358-1D1F3AA3AEA2}" destId="{42E5C464-DB9B-7A4A-B39D-BE3EFAB2B971}" srcOrd="2" destOrd="0" presId="urn:microsoft.com/office/officeart/2005/8/layout/process4"/>
    <dgm:cxn modelId="{EE264240-D9FC-1B49-A665-2E35E9E17BC0}" type="presParOf" srcId="{42E5C464-DB9B-7A4A-B39D-BE3EFAB2B971}" destId="{A62EDDC1-D3F5-3945-ACED-A116194F4E6C}" srcOrd="0" destOrd="0" presId="urn:microsoft.com/office/officeart/2005/8/layout/process4"/>
    <dgm:cxn modelId="{ED2CCACF-022E-7743-B61D-A4580A9856EF}" type="presParOf" srcId="{1B410A99-9E9A-ED44-9358-1D1F3AA3AEA2}" destId="{F142B41A-FE8F-8543-A4C9-3B4CE63BAAED}" srcOrd="3" destOrd="0" presId="urn:microsoft.com/office/officeart/2005/8/layout/process4"/>
    <dgm:cxn modelId="{D7B373F1-756C-3F44-8EDA-737E60EA6711}" type="presParOf" srcId="{1B410A99-9E9A-ED44-9358-1D1F3AA3AEA2}" destId="{B44865DE-AE72-6D48-93D7-1FF54732D3C2}" srcOrd="4" destOrd="0" presId="urn:microsoft.com/office/officeart/2005/8/layout/process4"/>
    <dgm:cxn modelId="{4C5B144C-0BF6-1141-8E11-063D8598F6A7}" type="presParOf" srcId="{B44865DE-AE72-6D48-93D7-1FF54732D3C2}" destId="{9CC15A48-0F8F-954F-B63C-494D264B72B0}" srcOrd="0" destOrd="0" presId="urn:microsoft.com/office/officeart/2005/8/layout/process4"/>
    <dgm:cxn modelId="{651E2DA1-7EBE-E340-B9FA-F6F24F8231CB}" type="presParOf" srcId="{1B410A99-9E9A-ED44-9358-1D1F3AA3AEA2}" destId="{EE2D32F0-9AB0-3147-BF90-3E212D2E8E9A}" srcOrd="5" destOrd="0" presId="urn:microsoft.com/office/officeart/2005/8/layout/process4"/>
    <dgm:cxn modelId="{C8C7CCC2-0B3D-B14A-B1D7-C9CA49109737}" type="presParOf" srcId="{1B410A99-9E9A-ED44-9358-1D1F3AA3AEA2}" destId="{59CC028C-406A-E145-96E8-17E5D131F70E}" srcOrd="6" destOrd="0" presId="urn:microsoft.com/office/officeart/2005/8/layout/process4"/>
    <dgm:cxn modelId="{C8A72453-ECF7-AD4C-9908-706A21AD2232}" type="presParOf" srcId="{59CC028C-406A-E145-96E8-17E5D131F70E}" destId="{33EF179A-A871-9C4F-A9ED-27172C29CA9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CC7DD1-6361-3042-AD83-4890D1F35890}"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18E634A6-759E-1548-A323-2F574ADBEE53}">
      <dgm:prSet phldrT="[Text]"/>
      <dgm:spPr/>
      <dgm:t>
        <a:bodyPr/>
        <a:lstStyle/>
        <a:p>
          <a:r>
            <a:rPr lang="en-US" smtClean="0"/>
            <a:t>Sense</a:t>
          </a:r>
          <a:endParaRPr lang="en-US"/>
        </a:p>
      </dgm:t>
    </dgm:pt>
    <dgm:pt modelId="{BB1363F5-3A00-064E-9D90-AD23240A74E1}" type="parTrans" cxnId="{5380ACD1-6AD3-6D40-9978-ED683F166417}">
      <dgm:prSet/>
      <dgm:spPr/>
      <dgm:t>
        <a:bodyPr/>
        <a:lstStyle/>
        <a:p>
          <a:endParaRPr lang="en-US"/>
        </a:p>
      </dgm:t>
    </dgm:pt>
    <dgm:pt modelId="{BEE739CD-D13B-1647-8B4D-004755E65AB6}" type="sibTrans" cxnId="{5380ACD1-6AD3-6D40-9978-ED683F166417}">
      <dgm:prSet/>
      <dgm:spPr/>
      <dgm:t>
        <a:bodyPr/>
        <a:lstStyle/>
        <a:p>
          <a:endParaRPr lang="en-US"/>
        </a:p>
      </dgm:t>
    </dgm:pt>
    <dgm:pt modelId="{415CE66D-EFC2-664D-9806-377E1604ED78}">
      <dgm:prSet phldrT="[Text]"/>
      <dgm:spPr/>
      <dgm:t>
        <a:bodyPr/>
        <a:lstStyle/>
        <a:p>
          <a:r>
            <a:rPr lang="en-US" smtClean="0"/>
            <a:t>Act</a:t>
          </a:r>
          <a:endParaRPr lang="en-US"/>
        </a:p>
      </dgm:t>
    </dgm:pt>
    <dgm:pt modelId="{F252FE4F-8902-7845-89D3-BEAF784D0B18}" type="parTrans" cxnId="{3FBED0FE-19BD-3340-B486-A1B213DB7669}">
      <dgm:prSet/>
      <dgm:spPr/>
      <dgm:t>
        <a:bodyPr/>
        <a:lstStyle/>
        <a:p>
          <a:endParaRPr lang="en-US"/>
        </a:p>
      </dgm:t>
    </dgm:pt>
    <dgm:pt modelId="{16C4BB4C-43DB-1542-AB95-1FEB076B0752}" type="sibTrans" cxnId="{3FBED0FE-19BD-3340-B486-A1B213DB7669}">
      <dgm:prSet/>
      <dgm:spPr/>
      <dgm:t>
        <a:bodyPr/>
        <a:lstStyle/>
        <a:p>
          <a:endParaRPr lang="en-US"/>
        </a:p>
      </dgm:t>
    </dgm:pt>
    <dgm:pt modelId="{1B410A99-9E9A-ED44-9358-1D1F3AA3AEA2}" type="pres">
      <dgm:prSet presAssocID="{B7CC7DD1-6361-3042-AD83-4890D1F35890}" presName="Name0" presStyleCnt="0">
        <dgm:presLayoutVars>
          <dgm:dir/>
          <dgm:animLvl val="lvl"/>
          <dgm:resizeHandles val="exact"/>
        </dgm:presLayoutVars>
      </dgm:prSet>
      <dgm:spPr/>
      <dgm:t>
        <a:bodyPr/>
        <a:lstStyle/>
        <a:p>
          <a:endParaRPr lang="en-US"/>
        </a:p>
      </dgm:t>
    </dgm:pt>
    <dgm:pt modelId="{2B247AF0-F699-0F42-ADB9-0034BEBE535D}" type="pres">
      <dgm:prSet presAssocID="{415CE66D-EFC2-664D-9806-377E1604ED78}" presName="boxAndChildren" presStyleCnt="0"/>
      <dgm:spPr/>
    </dgm:pt>
    <dgm:pt modelId="{975E541F-7DEF-7340-81B2-6E702EFAAC96}" type="pres">
      <dgm:prSet presAssocID="{415CE66D-EFC2-664D-9806-377E1604ED78}" presName="parentTextBox" presStyleLbl="node1" presStyleIdx="0" presStyleCnt="2"/>
      <dgm:spPr/>
      <dgm:t>
        <a:bodyPr/>
        <a:lstStyle/>
        <a:p>
          <a:endParaRPr lang="en-US"/>
        </a:p>
      </dgm:t>
    </dgm:pt>
    <dgm:pt modelId="{EE2D32F0-9AB0-3147-BF90-3E212D2E8E9A}" type="pres">
      <dgm:prSet presAssocID="{BEE739CD-D13B-1647-8B4D-004755E65AB6}" presName="sp" presStyleCnt="0"/>
      <dgm:spPr/>
    </dgm:pt>
    <dgm:pt modelId="{59CC028C-406A-E145-96E8-17E5D131F70E}" type="pres">
      <dgm:prSet presAssocID="{18E634A6-759E-1548-A323-2F574ADBEE53}" presName="arrowAndChildren" presStyleCnt="0"/>
      <dgm:spPr/>
    </dgm:pt>
    <dgm:pt modelId="{33EF179A-A871-9C4F-A9ED-27172C29CA92}" type="pres">
      <dgm:prSet presAssocID="{18E634A6-759E-1548-A323-2F574ADBEE53}" presName="parentTextArrow" presStyleLbl="node1" presStyleIdx="1" presStyleCnt="2"/>
      <dgm:spPr/>
      <dgm:t>
        <a:bodyPr/>
        <a:lstStyle/>
        <a:p>
          <a:endParaRPr lang="en-US"/>
        </a:p>
      </dgm:t>
    </dgm:pt>
  </dgm:ptLst>
  <dgm:cxnLst>
    <dgm:cxn modelId="{F05994FB-FDB5-EF46-8273-42ED3BD9A3A0}" type="presOf" srcId="{B7CC7DD1-6361-3042-AD83-4890D1F35890}" destId="{1B410A99-9E9A-ED44-9358-1D1F3AA3AEA2}" srcOrd="0" destOrd="0" presId="urn:microsoft.com/office/officeart/2005/8/layout/process4"/>
    <dgm:cxn modelId="{391AB95B-213D-F640-9476-4332CBFF7A11}" type="presOf" srcId="{18E634A6-759E-1548-A323-2F574ADBEE53}" destId="{33EF179A-A871-9C4F-A9ED-27172C29CA92}" srcOrd="0" destOrd="0" presId="urn:microsoft.com/office/officeart/2005/8/layout/process4"/>
    <dgm:cxn modelId="{3FBED0FE-19BD-3340-B486-A1B213DB7669}" srcId="{B7CC7DD1-6361-3042-AD83-4890D1F35890}" destId="{415CE66D-EFC2-664D-9806-377E1604ED78}" srcOrd="1" destOrd="0" parTransId="{F252FE4F-8902-7845-89D3-BEAF784D0B18}" sibTransId="{16C4BB4C-43DB-1542-AB95-1FEB076B0752}"/>
    <dgm:cxn modelId="{5380ACD1-6AD3-6D40-9978-ED683F166417}" srcId="{B7CC7DD1-6361-3042-AD83-4890D1F35890}" destId="{18E634A6-759E-1548-A323-2F574ADBEE53}" srcOrd="0" destOrd="0" parTransId="{BB1363F5-3A00-064E-9D90-AD23240A74E1}" sibTransId="{BEE739CD-D13B-1647-8B4D-004755E65AB6}"/>
    <dgm:cxn modelId="{4BBAD91C-A05A-0B46-A395-FA82FA2221F1}" type="presOf" srcId="{415CE66D-EFC2-664D-9806-377E1604ED78}" destId="{975E541F-7DEF-7340-81B2-6E702EFAAC96}" srcOrd="0" destOrd="0" presId="urn:microsoft.com/office/officeart/2005/8/layout/process4"/>
    <dgm:cxn modelId="{278D8464-F34E-A847-B894-D61F97AEA3E8}" type="presParOf" srcId="{1B410A99-9E9A-ED44-9358-1D1F3AA3AEA2}" destId="{2B247AF0-F699-0F42-ADB9-0034BEBE535D}" srcOrd="0" destOrd="0" presId="urn:microsoft.com/office/officeart/2005/8/layout/process4"/>
    <dgm:cxn modelId="{82807979-2BCE-D94A-BB99-D52FFF3E64A2}" type="presParOf" srcId="{2B247AF0-F699-0F42-ADB9-0034BEBE535D}" destId="{975E541F-7DEF-7340-81B2-6E702EFAAC96}" srcOrd="0" destOrd="0" presId="urn:microsoft.com/office/officeart/2005/8/layout/process4"/>
    <dgm:cxn modelId="{CCD6C3D2-EB0C-604F-91EA-73C6394AF9B7}" type="presParOf" srcId="{1B410A99-9E9A-ED44-9358-1D1F3AA3AEA2}" destId="{EE2D32F0-9AB0-3147-BF90-3E212D2E8E9A}" srcOrd="1" destOrd="0" presId="urn:microsoft.com/office/officeart/2005/8/layout/process4"/>
    <dgm:cxn modelId="{A6D37AF6-2B70-D94A-B315-4A65B06E4988}" type="presParOf" srcId="{1B410A99-9E9A-ED44-9358-1D1F3AA3AEA2}" destId="{59CC028C-406A-E145-96E8-17E5D131F70E}" srcOrd="2" destOrd="0" presId="urn:microsoft.com/office/officeart/2005/8/layout/process4"/>
    <dgm:cxn modelId="{C8B5885A-D84F-1B4E-A6B3-BC6E59B4C847}" type="presParOf" srcId="{59CC028C-406A-E145-96E8-17E5D131F70E}" destId="{33EF179A-A871-9C4F-A9ED-27172C29CA9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E541F-7DEF-7340-81B2-6E702EFAAC96}">
      <dsp:nvSpPr>
        <dsp:cNvPr id="0" name=""/>
        <dsp:cNvSpPr/>
      </dsp:nvSpPr>
      <dsp:spPr>
        <a:xfrm>
          <a:off x="0" y="2421865"/>
          <a:ext cx="2797148" cy="529844"/>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smtClean="0"/>
            <a:t>Act</a:t>
          </a:r>
          <a:endParaRPr lang="en-US" sz="1900" kern="1200"/>
        </a:p>
      </dsp:txBody>
      <dsp:txXfrm>
        <a:off x="0" y="2421865"/>
        <a:ext cx="2797148" cy="529844"/>
      </dsp:txXfrm>
    </dsp:sp>
    <dsp:sp modelId="{A62EDDC1-D3F5-3945-ACED-A116194F4E6C}">
      <dsp:nvSpPr>
        <dsp:cNvPr id="0" name=""/>
        <dsp:cNvSpPr/>
      </dsp:nvSpPr>
      <dsp:spPr>
        <a:xfrm rot="10800000">
          <a:off x="0" y="1614911"/>
          <a:ext cx="2797148" cy="814901"/>
        </a:xfrm>
        <a:prstGeom prst="upArrowCallou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smtClean="0"/>
            <a:t>Plan</a:t>
          </a:r>
          <a:endParaRPr lang="en-US" sz="1900" kern="1200"/>
        </a:p>
      </dsp:txBody>
      <dsp:txXfrm rot="10800000">
        <a:off x="0" y="1614911"/>
        <a:ext cx="2797148" cy="529498"/>
      </dsp:txXfrm>
    </dsp:sp>
    <dsp:sp modelId="{9CC15A48-0F8F-954F-B63C-494D264B72B0}">
      <dsp:nvSpPr>
        <dsp:cNvPr id="0" name=""/>
        <dsp:cNvSpPr/>
      </dsp:nvSpPr>
      <dsp:spPr>
        <a:xfrm rot="10800000">
          <a:off x="0" y="807957"/>
          <a:ext cx="2797148" cy="814901"/>
        </a:xfrm>
        <a:prstGeom prst="upArrowCallou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smtClean="0"/>
            <a:t>Model</a:t>
          </a:r>
          <a:endParaRPr lang="en-US" sz="1900" kern="1200"/>
        </a:p>
      </dsp:txBody>
      <dsp:txXfrm rot="10800000">
        <a:off x="0" y="807957"/>
        <a:ext cx="2797148" cy="529498"/>
      </dsp:txXfrm>
    </dsp:sp>
    <dsp:sp modelId="{33EF179A-A871-9C4F-A9ED-27172C29CA92}">
      <dsp:nvSpPr>
        <dsp:cNvPr id="0" name=""/>
        <dsp:cNvSpPr/>
      </dsp:nvSpPr>
      <dsp:spPr>
        <a:xfrm rot="10800000">
          <a:off x="0" y="1003"/>
          <a:ext cx="2797148" cy="814901"/>
        </a:xfrm>
        <a:prstGeom prst="upArrowCallou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smtClean="0"/>
            <a:t>Sense</a:t>
          </a:r>
          <a:endParaRPr lang="en-US" sz="1900" kern="1200"/>
        </a:p>
      </dsp:txBody>
      <dsp:txXfrm rot="10800000">
        <a:off x="0" y="1003"/>
        <a:ext cx="2797148" cy="529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E541F-7DEF-7340-81B2-6E702EFAAC96}">
      <dsp:nvSpPr>
        <dsp:cNvPr id="0" name=""/>
        <dsp:cNvSpPr/>
      </dsp:nvSpPr>
      <dsp:spPr>
        <a:xfrm>
          <a:off x="0" y="1782119"/>
          <a:ext cx="2797148" cy="116926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en-US" sz="4200" kern="1200" smtClean="0"/>
            <a:t>Act</a:t>
          </a:r>
          <a:endParaRPr lang="en-US" sz="4200" kern="1200"/>
        </a:p>
      </dsp:txBody>
      <dsp:txXfrm>
        <a:off x="0" y="1782119"/>
        <a:ext cx="2797148" cy="1169263"/>
      </dsp:txXfrm>
    </dsp:sp>
    <dsp:sp modelId="{33EF179A-A871-9C4F-A9ED-27172C29CA92}">
      <dsp:nvSpPr>
        <dsp:cNvPr id="0" name=""/>
        <dsp:cNvSpPr/>
      </dsp:nvSpPr>
      <dsp:spPr>
        <a:xfrm rot="10800000">
          <a:off x="0" y="1331"/>
          <a:ext cx="2797148" cy="1798326"/>
        </a:xfrm>
        <a:prstGeom prst="upArrowCallou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8704" tIns="298704" rIns="298704" bIns="298704" numCol="1" spcCol="1270" anchor="ctr" anchorCtr="0">
          <a:noAutofit/>
        </a:bodyPr>
        <a:lstStyle/>
        <a:p>
          <a:pPr lvl="0" algn="ctr" defTabSz="1866900">
            <a:lnSpc>
              <a:spcPct val="90000"/>
            </a:lnSpc>
            <a:spcBef>
              <a:spcPct val="0"/>
            </a:spcBef>
            <a:spcAft>
              <a:spcPct val="35000"/>
            </a:spcAft>
          </a:pPr>
          <a:r>
            <a:rPr lang="en-US" sz="4200" kern="1200" smtClean="0"/>
            <a:t>Sense</a:t>
          </a:r>
          <a:endParaRPr lang="en-US" sz="4200" kern="1200"/>
        </a:p>
      </dsp:txBody>
      <dsp:txXfrm rot="10800000">
        <a:off x="0" y="1331"/>
        <a:ext cx="2797148" cy="11684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10B37-8FED-B74C-8D55-8017352E323F}" type="datetimeFigureOut">
              <a:rPr lang="en-US" smtClean="0"/>
              <a:t>1/18/18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91F10-CC4F-D946-972E-46ECA0EAFD80}" type="slidenum">
              <a:rPr lang="en-US" smtClean="0"/>
              <a:t>‹#›</a:t>
            </a:fld>
            <a:endParaRPr lang="en-US"/>
          </a:p>
        </p:txBody>
      </p:sp>
    </p:spTree>
    <p:extLst>
      <p:ext uri="{BB962C8B-B14F-4D97-AF65-F5344CB8AC3E}">
        <p14:creationId xmlns:p14="http://schemas.microsoft.com/office/powerpoint/2010/main" val="1565960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3</a:t>
            </a:fld>
            <a:endParaRPr lang="en-US"/>
          </a:p>
        </p:txBody>
      </p:sp>
    </p:spTree>
    <p:extLst>
      <p:ext uri="{BB962C8B-B14F-4D97-AF65-F5344CB8AC3E}">
        <p14:creationId xmlns:p14="http://schemas.microsoft.com/office/powerpoint/2010/main" val="181851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30</a:t>
            </a:fld>
            <a:endParaRPr lang="en-US"/>
          </a:p>
        </p:txBody>
      </p:sp>
    </p:spTree>
    <p:extLst>
      <p:ext uri="{BB962C8B-B14F-4D97-AF65-F5344CB8AC3E}">
        <p14:creationId xmlns:p14="http://schemas.microsoft.com/office/powerpoint/2010/main" val="2144974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33</a:t>
            </a:fld>
            <a:endParaRPr lang="en-US"/>
          </a:p>
        </p:txBody>
      </p:sp>
    </p:spTree>
    <p:extLst>
      <p:ext uri="{BB962C8B-B14F-4D97-AF65-F5344CB8AC3E}">
        <p14:creationId xmlns:p14="http://schemas.microsoft.com/office/powerpoint/2010/main" val="1502057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34</a:t>
            </a:fld>
            <a:endParaRPr lang="en-US"/>
          </a:p>
        </p:txBody>
      </p:sp>
    </p:spTree>
    <p:extLst>
      <p:ext uri="{BB962C8B-B14F-4D97-AF65-F5344CB8AC3E}">
        <p14:creationId xmlns:p14="http://schemas.microsoft.com/office/powerpoint/2010/main" val="825114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39</a:t>
            </a:fld>
            <a:endParaRPr lang="en-US"/>
          </a:p>
        </p:txBody>
      </p:sp>
    </p:spTree>
    <p:extLst>
      <p:ext uri="{BB962C8B-B14F-4D97-AF65-F5344CB8AC3E}">
        <p14:creationId xmlns:p14="http://schemas.microsoft.com/office/powerpoint/2010/main" val="1344061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48</a:t>
            </a:fld>
            <a:endParaRPr lang="en-US"/>
          </a:p>
        </p:txBody>
      </p:sp>
    </p:spTree>
    <p:extLst>
      <p:ext uri="{BB962C8B-B14F-4D97-AF65-F5344CB8AC3E}">
        <p14:creationId xmlns:p14="http://schemas.microsoft.com/office/powerpoint/2010/main" val="55401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49</a:t>
            </a:fld>
            <a:endParaRPr lang="en-US"/>
          </a:p>
        </p:txBody>
      </p:sp>
    </p:spTree>
    <p:extLst>
      <p:ext uri="{BB962C8B-B14F-4D97-AF65-F5344CB8AC3E}">
        <p14:creationId xmlns:p14="http://schemas.microsoft.com/office/powerpoint/2010/main" val="1553373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53</a:t>
            </a:fld>
            <a:endParaRPr lang="en-US"/>
          </a:p>
        </p:txBody>
      </p:sp>
    </p:spTree>
    <p:extLst>
      <p:ext uri="{BB962C8B-B14F-4D97-AF65-F5344CB8AC3E}">
        <p14:creationId xmlns:p14="http://schemas.microsoft.com/office/powerpoint/2010/main" val="892839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54</a:t>
            </a:fld>
            <a:endParaRPr lang="en-US"/>
          </a:p>
        </p:txBody>
      </p:sp>
    </p:spTree>
    <p:extLst>
      <p:ext uri="{BB962C8B-B14F-4D97-AF65-F5344CB8AC3E}">
        <p14:creationId xmlns:p14="http://schemas.microsoft.com/office/powerpoint/2010/main" val="122739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55</a:t>
            </a:fld>
            <a:endParaRPr lang="en-US"/>
          </a:p>
        </p:txBody>
      </p:sp>
    </p:spTree>
    <p:extLst>
      <p:ext uri="{BB962C8B-B14F-4D97-AF65-F5344CB8AC3E}">
        <p14:creationId xmlns:p14="http://schemas.microsoft.com/office/powerpoint/2010/main" val="1187468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56</a:t>
            </a:fld>
            <a:endParaRPr lang="en-US"/>
          </a:p>
        </p:txBody>
      </p:sp>
    </p:spTree>
    <p:extLst>
      <p:ext uri="{BB962C8B-B14F-4D97-AF65-F5344CB8AC3E}">
        <p14:creationId xmlns:p14="http://schemas.microsoft.com/office/powerpoint/2010/main" val="207166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4</a:t>
            </a:fld>
            <a:endParaRPr lang="en-US"/>
          </a:p>
        </p:txBody>
      </p:sp>
    </p:spTree>
    <p:extLst>
      <p:ext uri="{BB962C8B-B14F-4D97-AF65-F5344CB8AC3E}">
        <p14:creationId xmlns:p14="http://schemas.microsoft.com/office/powerpoint/2010/main" val="801155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57</a:t>
            </a:fld>
            <a:endParaRPr lang="en-US"/>
          </a:p>
        </p:txBody>
      </p:sp>
    </p:spTree>
    <p:extLst>
      <p:ext uri="{BB962C8B-B14F-4D97-AF65-F5344CB8AC3E}">
        <p14:creationId xmlns:p14="http://schemas.microsoft.com/office/powerpoint/2010/main" val="712517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64</a:t>
            </a:fld>
            <a:endParaRPr lang="en-US"/>
          </a:p>
        </p:txBody>
      </p:sp>
    </p:spTree>
    <p:extLst>
      <p:ext uri="{BB962C8B-B14F-4D97-AF65-F5344CB8AC3E}">
        <p14:creationId xmlns:p14="http://schemas.microsoft.com/office/powerpoint/2010/main" val="844380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68</a:t>
            </a:fld>
            <a:endParaRPr lang="en-US"/>
          </a:p>
        </p:txBody>
      </p:sp>
    </p:spTree>
    <p:extLst>
      <p:ext uri="{BB962C8B-B14F-4D97-AF65-F5344CB8AC3E}">
        <p14:creationId xmlns:p14="http://schemas.microsoft.com/office/powerpoint/2010/main" val="748039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69</a:t>
            </a:fld>
            <a:endParaRPr lang="en-US"/>
          </a:p>
        </p:txBody>
      </p:sp>
    </p:spTree>
    <p:extLst>
      <p:ext uri="{BB962C8B-B14F-4D97-AF65-F5344CB8AC3E}">
        <p14:creationId xmlns:p14="http://schemas.microsoft.com/office/powerpoint/2010/main" val="969268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70</a:t>
            </a:fld>
            <a:endParaRPr lang="en-US"/>
          </a:p>
        </p:txBody>
      </p:sp>
    </p:spTree>
    <p:extLst>
      <p:ext uri="{BB962C8B-B14F-4D97-AF65-F5344CB8AC3E}">
        <p14:creationId xmlns:p14="http://schemas.microsoft.com/office/powerpoint/2010/main" val="18467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71</a:t>
            </a:fld>
            <a:endParaRPr lang="en-US"/>
          </a:p>
        </p:txBody>
      </p:sp>
    </p:spTree>
    <p:extLst>
      <p:ext uri="{BB962C8B-B14F-4D97-AF65-F5344CB8AC3E}">
        <p14:creationId xmlns:p14="http://schemas.microsoft.com/office/powerpoint/2010/main" val="1787788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83</a:t>
            </a:fld>
            <a:endParaRPr lang="en-US"/>
          </a:p>
        </p:txBody>
      </p:sp>
    </p:spTree>
    <p:extLst>
      <p:ext uri="{BB962C8B-B14F-4D97-AF65-F5344CB8AC3E}">
        <p14:creationId xmlns:p14="http://schemas.microsoft.com/office/powerpoint/2010/main" val="1064020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86</a:t>
            </a:fld>
            <a:endParaRPr lang="en-US"/>
          </a:p>
        </p:txBody>
      </p:sp>
    </p:spTree>
    <p:extLst>
      <p:ext uri="{BB962C8B-B14F-4D97-AF65-F5344CB8AC3E}">
        <p14:creationId xmlns:p14="http://schemas.microsoft.com/office/powerpoint/2010/main" val="2104080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87</a:t>
            </a:fld>
            <a:endParaRPr lang="en-US"/>
          </a:p>
        </p:txBody>
      </p:sp>
    </p:spTree>
    <p:extLst>
      <p:ext uri="{BB962C8B-B14F-4D97-AF65-F5344CB8AC3E}">
        <p14:creationId xmlns:p14="http://schemas.microsoft.com/office/powerpoint/2010/main" val="451643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90</a:t>
            </a:fld>
            <a:endParaRPr lang="en-US"/>
          </a:p>
        </p:txBody>
      </p:sp>
    </p:spTree>
    <p:extLst>
      <p:ext uri="{BB962C8B-B14F-4D97-AF65-F5344CB8AC3E}">
        <p14:creationId xmlns:p14="http://schemas.microsoft.com/office/powerpoint/2010/main" val="637464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5</a:t>
            </a:fld>
            <a:endParaRPr lang="en-US"/>
          </a:p>
        </p:txBody>
      </p:sp>
    </p:spTree>
    <p:extLst>
      <p:ext uri="{BB962C8B-B14F-4D97-AF65-F5344CB8AC3E}">
        <p14:creationId xmlns:p14="http://schemas.microsoft.com/office/powerpoint/2010/main" val="815225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96</a:t>
            </a:fld>
            <a:endParaRPr lang="en-US"/>
          </a:p>
        </p:txBody>
      </p:sp>
    </p:spTree>
    <p:extLst>
      <p:ext uri="{BB962C8B-B14F-4D97-AF65-F5344CB8AC3E}">
        <p14:creationId xmlns:p14="http://schemas.microsoft.com/office/powerpoint/2010/main" val="378381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99</a:t>
            </a:fld>
            <a:endParaRPr lang="en-US"/>
          </a:p>
        </p:txBody>
      </p:sp>
    </p:spTree>
    <p:extLst>
      <p:ext uri="{BB962C8B-B14F-4D97-AF65-F5344CB8AC3E}">
        <p14:creationId xmlns:p14="http://schemas.microsoft.com/office/powerpoint/2010/main" val="136922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100</a:t>
            </a:fld>
            <a:endParaRPr lang="en-US"/>
          </a:p>
        </p:txBody>
      </p:sp>
    </p:spTree>
    <p:extLst>
      <p:ext uri="{BB962C8B-B14F-4D97-AF65-F5344CB8AC3E}">
        <p14:creationId xmlns:p14="http://schemas.microsoft.com/office/powerpoint/2010/main" val="323894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0691F10-CC4F-D946-972E-46ECA0EAFD80}" type="slidenum">
              <a:rPr lang="en-US" smtClean="0"/>
              <a:t>111</a:t>
            </a:fld>
            <a:endParaRPr lang="en-US"/>
          </a:p>
        </p:txBody>
      </p:sp>
    </p:spTree>
    <p:extLst>
      <p:ext uri="{BB962C8B-B14F-4D97-AF65-F5344CB8AC3E}">
        <p14:creationId xmlns:p14="http://schemas.microsoft.com/office/powerpoint/2010/main" val="1056055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116</a:t>
            </a:fld>
            <a:endParaRPr lang="en-US"/>
          </a:p>
        </p:txBody>
      </p:sp>
    </p:spTree>
    <p:extLst>
      <p:ext uri="{BB962C8B-B14F-4D97-AF65-F5344CB8AC3E}">
        <p14:creationId xmlns:p14="http://schemas.microsoft.com/office/powerpoint/2010/main" val="1782991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118</a:t>
            </a:fld>
            <a:endParaRPr lang="en-US"/>
          </a:p>
        </p:txBody>
      </p:sp>
    </p:spTree>
    <p:extLst>
      <p:ext uri="{BB962C8B-B14F-4D97-AF65-F5344CB8AC3E}">
        <p14:creationId xmlns:p14="http://schemas.microsoft.com/office/powerpoint/2010/main" val="21292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6</a:t>
            </a:fld>
            <a:endParaRPr lang="en-US"/>
          </a:p>
        </p:txBody>
      </p:sp>
    </p:spTree>
    <p:extLst>
      <p:ext uri="{BB962C8B-B14F-4D97-AF65-F5344CB8AC3E}">
        <p14:creationId xmlns:p14="http://schemas.microsoft.com/office/powerpoint/2010/main" val="587570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7</a:t>
            </a:fld>
            <a:endParaRPr lang="en-US"/>
          </a:p>
        </p:txBody>
      </p:sp>
    </p:spTree>
    <p:extLst>
      <p:ext uri="{BB962C8B-B14F-4D97-AF65-F5344CB8AC3E}">
        <p14:creationId xmlns:p14="http://schemas.microsoft.com/office/powerpoint/2010/main" val="1312419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8</a:t>
            </a:fld>
            <a:endParaRPr lang="en-US"/>
          </a:p>
        </p:txBody>
      </p:sp>
    </p:spTree>
    <p:extLst>
      <p:ext uri="{BB962C8B-B14F-4D97-AF65-F5344CB8AC3E}">
        <p14:creationId xmlns:p14="http://schemas.microsoft.com/office/powerpoint/2010/main" val="6762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9</a:t>
            </a:fld>
            <a:endParaRPr lang="en-US"/>
          </a:p>
        </p:txBody>
      </p:sp>
    </p:spTree>
    <p:extLst>
      <p:ext uri="{BB962C8B-B14F-4D97-AF65-F5344CB8AC3E}">
        <p14:creationId xmlns:p14="http://schemas.microsoft.com/office/powerpoint/2010/main" val="91370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10</a:t>
            </a:fld>
            <a:endParaRPr lang="en-US"/>
          </a:p>
        </p:txBody>
      </p:sp>
    </p:spTree>
    <p:extLst>
      <p:ext uri="{BB962C8B-B14F-4D97-AF65-F5344CB8AC3E}">
        <p14:creationId xmlns:p14="http://schemas.microsoft.com/office/powerpoint/2010/main" val="40908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691F10-CC4F-D946-972E-46ECA0EAFD80}" type="slidenum">
              <a:rPr lang="en-US" smtClean="0"/>
              <a:t>11</a:t>
            </a:fld>
            <a:endParaRPr lang="en-US"/>
          </a:p>
        </p:txBody>
      </p:sp>
    </p:spTree>
    <p:extLst>
      <p:ext uri="{BB962C8B-B14F-4D97-AF65-F5344CB8AC3E}">
        <p14:creationId xmlns:p14="http://schemas.microsoft.com/office/powerpoint/2010/main" val="219783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32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F03E75CC-4D6D-114B-A56B-FB91B4142348}" type="datetime1">
              <a:rPr lang="en-CA" smtClean="0"/>
              <a:t>2018-01-18</a:t>
            </a:fld>
            <a:endParaRPr lang="en-US"/>
          </a:p>
        </p:txBody>
      </p:sp>
      <p:sp>
        <p:nvSpPr>
          <p:cNvPr id="8" name="Footer Placeholder 7"/>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9" name="Slide Number Placeholder 8"/>
          <p:cNvSpPr>
            <a:spLocks noGrp="1"/>
          </p:cNvSpPr>
          <p:nvPr>
            <p:ph type="sldNum" sz="quarter" idx="12"/>
          </p:nvPr>
        </p:nvSpPr>
        <p:spPr/>
        <p:txBody>
          <a:bodyPr/>
          <a:lstStyle/>
          <a:p>
            <a:fld id="{3A5A74ED-6A13-9D44-9952-CB1E1353BB4A}"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A1FDCC-97E9-6B40-B5E3-455CF2D1591E}" type="datetime1">
              <a:rPr lang="en-CA" smtClean="0"/>
              <a:t>2018-01-18</a:t>
            </a:fld>
            <a:endParaRPr lang="en-US"/>
          </a:p>
        </p:txBody>
      </p:sp>
      <p:sp>
        <p:nvSpPr>
          <p:cNvPr id="5" name="Footer Placeholder 4"/>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6" name="Slide Number Placeholder 5"/>
          <p:cNvSpPr>
            <a:spLocks noGrp="1"/>
          </p:cNvSpPr>
          <p:nvPr>
            <p:ph type="sldNum" sz="quarter" idx="12"/>
          </p:nvPr>
        </p:nvSpPr>
        <p:spPr/>
        <p:txBody>
          <a:bodyPr/>
          <a:lstStyle/>
          <a:p>
            <a:fld id="{3A5A74ED-6A13-9D44-9952-CB1E1353BB4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6E6CB0-E233-1B40-8224-3956BB4C25B9}" type="datetime1">
              <a:rPr lang="en-CA" smtClean="0"/>
              <a:t>2018-01-18</a:t>
            </a:fld>
            <a:endParaRPr lang="en-US"/>
          </a:p>
        </p:txBody>
      </p:sp>
      <p:sp>
        <p:nvSpPr>
          <p:cNvPr id="5" name="Footer Placeholder 4"/>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6" name="Slide Number Placeholder 5"/>
          <p:cNvSpPr>
            <a:spLocks noGrp="1"/>
          </p:cNvSpPr>
          <p:nvPr>
            <p:ph type="sldNum" sz="quarter" idx="12"/>
          </p:nvPr>
        </p:nvSpPr>
        <p:spPr/>
        <p:txBody>
          <a:bodyPr/>
          <a:lstStyle/>
          <a:p>
            <a:fld id="{3A5A74ED-6A13-9D44-9952-CB1E1353BB4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3F3F3"/>
          </a:solidFill>
        </p:spPr>
        <p:txBody>
          <a:bodyPr/>
          <a:lstStyle/>
          <a:p>
            <a:r>
              <a:rPr lang="en-US" smtClean="0"/>
              <a:t>Click to edit Master title style</a:t>
            </a:r>
            <a:endParaRPr lang="en-US" dirty="0"/>
          </a:p>
        </p:txBody>
      </p:sp>
      <p:sp>
        <p:nvSpPr>
          <p:cNvPr id="3" name="Content Placeholder 2"/>
          <p:cNvSpPr>
            <a:spLocks noGrp="1"/>
          </p:cNvSpPr>
          <p:nvPr>
            <p:ph idx="1"/>
          </p:nvPr>
        </p:nvSpPr>
        <p:spPr>
          <a:xfrm>
            <a:off x="1069848" y="2638044"/>
            <a:ext cx="10054834" cy="3616452"/>
          </a:xfrm>
        </p:spPr>
        <p:txBody>
          <a:bodyPr>
            <a:normAutofit/>
          </a:bodyPr>
          <a:lstStyle>
            <a:lvl1pPr>
              <a:defRPr sz="2400"/>
            </a:lvl1pPr>
            <a:lvl2pPr>
              <a:defRPr sz="2000"/>
            </a:lvl2pPr>
            <a:lvl3pPr>
              <a:defRPr sz="2000"/>
            </a:lvl3pPr>
            <a:lvl4pPr>
              <a:defRPr sz="2000"/>
            </a:lvl4pPr>
            <a:lvl5pPr>
              <a:defRPr sz="2000"/>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7821429" y="6430840"/>
            <a:ext cx="2753746" cy="323968"/>
          </a:xfrm>
        </p:spPr>
        <p:txBody>
          <a:bodyPr/>
          <a:lstStyle/>
          <a:p>
            <a:fld id="{83BEC64B-8635-DB4C-96E7-B2522B58290E}" type="datetime1">
              <a:rPr lang="en-CA" smtClean="0"/>
              <a:t>2018-01-18</a:t>
            </a:fld>
            <a:endParaRPr lang="en-US"/>
          </a:p>
        </p:txBody>
      </p:sp>
      <p:sp>
        <p:nvSpPr>
          <p:cNvPr id="8" name="Footer Placeholder 7"/>
          <p:cNvSpPr>
            <a:spLocks noGrp="1"/>
          </p:cNvSpPr>
          <p:nvPr>
            <p:ph type="ftr" sz="quarter" idx="11"/>
          </p:nvPr>
        </p:nvSpPr>
        <p:spPr>
          <a:xfrm>
            <a:off x="1069848" y="6455664"/>
            <a:ext cx="6431541" cy="320040"/>
          </a:xfrm>
        </p:spPr>
        <p:txBody>
          <a:bodyPr/>
          <a:lstStyle/>
          <a:p>
            <a:r>
              <a:rPr lang="en-US" dirty="0" smtClean="0"/>
              <a:t>Swarm Robotics Workshop, Dr. Andrew Vardy, http://</a:t>
            </a:r>
            <a:r>
              <a:rPr lang="en-US" dirty="0" err="1" smtClean="0"/>
              <a:t>bots.cs.mun.ca</a:t>
            </a:r>
            <a:endParaRPr lang="en-US" dirty="0" smtClean="0"/>
          </a:p>
        </p:txBody>
      </p:sp>
      <p:sp>
        <p:nvSpPr>
          <p:cNvPr id="9" name="Slide Number Placeholder 8"/>
          <p:cNvSpPr>
            <a:spLocks noGrp="1"/>
          </p:cNvSpPr>
          <p:nvPr>
            <p:ph type="sldNum" sz="quarter" idx="12"/>
          </p:nvPr>
        </p:nvSpPr>
        <p:spPr>
          <a:xfrm>
            <a:off x="10758922" y="6409944"/>
            <a:ext cx="365760" cy="365760"/>
          </a:xfrm>
        </p:spPr>
        <p:txBody>
          <a:bodyPr/>
          <a:lstStyle/>
          <a:p>
            <a:fld id="{3A5A74ED-6A13-9D44-9952-CB1E1353BB4A}"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DDFA93A-D3B3-FF42-9B1A-4B12AFB01BB5}" type="datetime1">
              <a:rPr lang="en-CA" smtClean="0"/>
              <a:t>2018-01-18</a:t>
            </a:fld>
            <a:endParaRPr lang="en-US"/>
          </a:p>
        </p:txBody>
      </p:sp>
      <p:sp>
        <p:nvSpPr>
          <p:cNvPr id="8" name="Footer Placeholder 7"/>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9" name="Slide Number Placeholder 8"/>
          <p:cNvSpPr>
            <a:spLocks noGrp="1"/>
          </p:cNvSpPr>
          <p:nvPr>
            <p:ph type="sldNum" sz="quarter" idx="12"/>
          </p:nvPr>
        </p:nvSpPr>
        <p:spPr/>
        <p:txBody>
          <a:bodyPr/>
          <a:lstStyle/>
          <a:p>
            <a:fld id="{3A5A74ED-6A13-9D44-9952-CB1E1353BB4A}"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378708"/>
          </a:xfrm>
        </p:spPr>
        <p:txBody>
          <a:bodyPr>
            <a:normAutofit/>
          </a:bodyPr>
          <a:lstStyle>
            <a:lvl1pPr>
              <a:defRPr sz="24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378708"/>
          </a:xfrm>
        </p:spPr>
        <p:txBody>
          <a:bodyPr>
            <a:normAutofit/>
          </a:bodyPr>
          <a:lstStyle>
            <a:lvl1pPr>
              <a:defRPr sz="24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EE7218C5-2E47-BD49-972B-A6B8DCEA1170}" type="datetime1">
              <a:rPr lang="en-CA" smtClean="0"/>
              <a:t>2018-01-18</a:t>
            </a:fld>
            <a:endParaRPr lang="en-US"/>
          </a:p>
        </p:txBody>
      </p:sp>
      <p:sp>
        <p:nvSpPr>
          <p:cNvPr id="9" name="Footer Placeholder 8"/>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10" name="Slide Number Placeholder 9"/>
          <p:cNvSpPr>
            <a:spLocks noGrp="1"/>
          </p:cNvSpPr>
          <p:nvPr>
            <p:ph type="sldNum" sz="quarter" idx="12"/>
          </p:nvPr>
        </p:nvSpPr>
        <p:spPr/>
        <p:txBody>
          <a:bodyPr/>
          <a:lstStyle/>
          <a:p>
            <a:fld id="{3A5A74ED-6A13-9D44-9952-CB1E1353BB4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20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normAutofit/>
          </a:bodyPr>
          <a:lstStyle>
            <a:lvl1pPr>
              <a:defRPr sz="24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normAutofit/>
          </a:bodyPr>
          <a:lstStyle>
            <a:lvl1pPr>
              <a:defRPr sz="24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20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2EA13F8-FC5F-8D44-8FFA-A89CFBBE57F5}" type="datetime1">
              <a:rPr lang="en-CA" smtClean="0"/>
              <a:t>2018-01-18</a:t>
            </a:fld>
            <a:endParaRPr lang="en-US"/>
          </a:p>
        </p:txBody>
      </p:sp>
      <p:sp>
        <p:nvSpPr>
          <p:cNvPr id="8" name="Footer Placeholder 7"/>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9" name="Slide Number Placeholder 8"/>
          <p:cNvSpPr>
            <a:spLocks noGrp="1"/>
          </p:cNvSpPr>
          <p:nvPr>
            <p:ph type="sldNum" sz="quarter" idx="12"/>
          </p:nvPr>
        </p:nvSpPr>
        <p:spPr/>
        <p:txBody>
          <a:bodyPr/>
          <a:lstStyle/>
          <a:p>
            <a:fld id="{3A5A74ED-6A13-9D44-9952-CB1E1353BB4A}"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40D01C8-B868-A84D-B834-D90B65E8D5C5}" type="datetime1">
              <a:rPr lang="en-CA" smtClean="0"/>
              <a:t>2018-01-18</a:t>
            </a:fld>
            <a:endParaRPr lang="en-US"/>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CEBB21-9BA0-1644-86BD-CC738EC29BCC}" type="datetime1">
              <a:rPr lang="en-CA" smtClean="0"/>
              <a:t>2018-01-18</a:t>
            </a:fld>
            <a:endParaRPr lang="en-US"/>
          </a:p>
        </p:txBody>
      </p:sp>
      <p:sp>
        <p:nvSpPr>
          <p:cNvPr id="3" name="Footer Placeholder 2"/>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4" name="Slide Number Placeholder 3"/>
          <p:cNvSpPr>
            <a:spLocks noGrp="1"/>
          </p:cNvSpPr>
          <p:nvPr>
            <p:ph type="sldNum" sz="quarter" idx="12"/>
          </p:nvPr>
        </p:nvSpPr>
        <p:spPr/>
        <p:txBody>
          <a:bodyPr/>
          <a:lstStyle/>
          <a:p>
            <a:fld id="{3A5A74ED-6A13-9D44-9952-CB1E1353BB4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6" name="Rectangle 25"/>
          <p:cNvSpPr/>
          <p:nvPr/>
        </p:nvSpPr>
        <p:spPr>
          <a:xfrm>
            <a:off x="0" y="0"/>
            <a:ext cx="491032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dirty="0"/>
          </a:p>
        </p:txBody>
      </p:sp>
      <p:sp>
        <p:nvSpPr>
          <p:cNvPr id="2" name="Title 1"/>
          <p:cNvSpPr>
            <a:spLocks noGrp="1"/>
          </p:cNvSpPr>
          <p:nvPr>
            <p:ph type="title"/>
          </p:nvPr>
        </p:nvSpPr>
        <p:spPr bwMode="blackWhite">
          <a:xfrm>
            <a:off x="636104" y="1985410"/>
            <a:ext cx="359796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287617" y="804672"/>
            <a:ext cx="6264303" cy="5248656"/>
          </a:xfrm>
        </p:spPr>
        <p:txBody>
          <a:bodyPr>
            <a:normAutofit/>
          </a:bodyPr>
          <a:lstStyle>
            <a:lvl1pPr>
              <a:defRPr sz="32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8852" y="3549918"/>
            <a:ext cx="3794760" cy="2194036"/>
          </a:xfrm>
        </p:spPr>
        <p:txBody>
          <a:bodyPr anchor="t" anchorCtr="1">
            <a:normAutofit/>
          </a:bodyPr>
          <a:lstStyle>
            <a:lvl1pPr marL="0" indent="0" algn="ctr">
              <a:buNone/>
              <a:defRPr sz="24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a:xfrm>
            <a:off x="7821429" y="6484510"/>
            <a:ext cx="2753746" cy="323968"/>
          </a:xfrm>
        </p:spPr>
        <p:txBody>
          <a:bodyPr/>
          <a:lstStyle/>
          <a:p>
            <a:fld id="{5C40E4B4-1B8C-C74B-A705-27D59F98F470}" type="datetime1">
              <a:rPr lang="en-CA" smtClean="0"/>
              <a:t>2018-01-18</a:t>
            </a:fld>
            <a:endParaRPr lang="en-US"/>
          </a:p>
        </p:txBody>
      </p:sp>
      <p:sp>
        <p:nvSpPr>
          <p:cNvPr id="10" name="Footer Placeholder 9"/>
          <p:cNvSpPr>
            <a:spLocks noGrp="1"/>
          </p:cNvSpPr>
          <p:nvPr>
            <p:ph type="ftr" sz="quarter" idx="11"/>
          </p:nvPr>
        </p:nvSpPr>
        <p:spPr>
          <a:xfrm>
            <a:off x="364997" y="6498007"/>
            <a:ext cx="4140179" cy="320040"/>
          </a:xfrm>
        </p:spPr>
        <p:txBody>
          <a:bodyPr/>
          <a:lstStyle>
            <a:lvl1pPr>
              <a:defRPr>
                <a:solidFill>
                  <a:srgbClr val="FFFFFF">
                    <a:alpha val="70000"/>
                  </a:srgbClr>
                </a:solidFill>
              </a:defRPr>
            </a:lvl1pPr>
          </a:lstStyle>
          <a:p>
            <a:r>
              <a:rPr lang="en-US" dirty="0" smtClean="0"/>
              <a:t>Swarm Robotics Workshop, Dr. Andrew Vardy, http://</a:t>
            </a:r>
            <a:r>
              <a:rPr lang="en-US" dirty="0" err="1" smtClean="0"/>
              <a:t>bots.cs.mun.ca</a:t>
            </a:r>
            <a:endParaRPr lang="en-US" dirty="0" smtClean="0"/>
          </a:p>
        </p:txBody>
      </p:sp>
      <p:sp>
        <p:nvSpPr>
          <p:cNvPr id="11" name="Slide Number Placeholder 10"/>
          <p:cNvSpPr>
            <a:spLocks noGrp="1"/>
          </p:cNvSpPr>
          <p:nvPr>
            <p:ph type="sldNum" sz="quarter" idx="12"/>
          </p:nvPr>
        </p:nvSpPr>
        <p:spPr>
          <a:xfrm>
            <a:off x="10758922" y="6443736"/>
            <a:ext cx="365760" cy="365760"/>
          </a:xfrm>
        </p:spPr>
        <p:txBody>
          <a:bodyPr/>
          <a:lstStyle/>
          <a:p>
            <a:fld id="{3A5A74ED-6A13-9D44-9952-CB1E1353BB4A}"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9F2ED6-6CE1-D84E-A5B1-5AF36E6A3003}" type="datetime1">
              <a:rPr lang="en-CA" smtClean="0"/>
              <a:t>2018-01-18</a:t>
            </a:fld>
            <a:endParaRPr lang="en-US"/>
          </a:p>
        </p:txBody>
      </p:sp>
      <p:sp>
        <p:nvSpPr>
          <p:cNvPr id="9" name="Footer Placeholder 8"/>
          <p:cNvSpPr>
            <a:spLocks noGrp="1"/>
          </p:cNvSpPr>
          <p:nvPr>
            <p:ph type="ftr" sz="quarter" idx="11"/>
          </p:nvPr>
        </p:nvSpPr>
        <p:spPr>
          <a:xfrm>
            <a:off x="1050089" y="6417852"/>
            <a:ext cx="4011866" cy="320040"/>
          </a:xfrm>
        </p:spPr>
        <p:txBody>
          <a:bodyPr/>
          <a:lstStyle>
            <a:lvl1pPr>
              <a:defRPr>
                <a:solidFill>
                  <a:srgbClr val="FFFFFF">
                    <a:alpha val="70000"/>
                  </a:srgbClr>
                </a:solidFill>
              </a:defRPr>
            </a:lvl1pPr>
          </a:lstStyle>
          <a:p>
            <a:r>
              <a:rPr lang="en-US" dirty="0" smtClean="0"/>
              <a:t>Swarm Robotics Workshop, Dr. Andrew Vardy, http://</a:t>
            </a:r>
            <a:r>
              <a:rPr lang="en-US" dirty="0" err="1" smtClean="0"/>
              <a:t>bots.cs.mun.ca</a:t>
            </a:r>
            <a:endParaRPr lang="en-US" dirty="0"/>
          </a:p>
        </p:txBody>
      </p:sp>
      <p:sp>
        <p:nvSpPr>
          <p:cNvPr id="10" name="Slide Number Placeholder 9"/>
          <p:cNvSpPr>
            <a:spLocks noGrp="1"/>
          </p:cNvSpPr>
          <p:nvPr>
            <p:ph type="sldNum" sz="quarter" idx="12"/>
          </p:nvPr>
        </p:nvSpPr>
        <p:spPr/>
        <p:txBody>
          <a:bodyPr/>
          <a:lstStyle/>
          <a:p>
            <a:fld id="{3A5A74ED-6A13-9D44-9952-CB1E1353BB4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88720" y="2638044"/>
            <a:ext cx="9866376" cy="338785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385120"/>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7E327E2-41A0-EF44-9748-FE21BE03A4D9}" type="datetime1">
              <a:rPr lang="en-CA" smtClean="0"/>
              <a:t>2018-01-18</a:t>
            </a:fld>
            <a:endParaRPr lang="en-US"/>
          </a:p>
        </p:txBody>
      </p:sp>
      <p:sp>
        <p:nvSpPr>
          <p:cNvPr id="5" name="Footer Placeholder 4"/>
          <p:cNvSpPr>
            <a:spLocks noGrp="1"/>
          </p:cNvSpPr>
          <p:nvPr>
            <p:ph type="ftr" sz="quarter" idx="3"/>
          </p:nvPr>
        </p:nvSpPr>
        <p:spPr>
          <a:xfrm>
            <a:off x="1600200" y="6382512"/>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smtClean="0"/>
              <a:t>Swarm Robotics Workshop, Dr. Andrew Vardy, http://</a:t>
            </a:r>
            <a:r>
              <a:rPr lang="en-US" dirty="0" err="1" smtClean="0"/>
              <a:t>bots.cs.mun.ca</a:t>
            </a:r>
            <a:endParaRPr lang="en-US" dirty="0"/>
          </a:p>
        </p:txBody>
      </p:sp>
      <p:sp>
        <p:nvSpPr>
          <p:cNvPr id="6" name="Slide Number Placeholder 5"/>
          <p:cNvSpPr>
            <a:spLocks noGrp="1"/>
          </p:cNvSpPr>
          <p:nvPr>
            <p:ph type="sldNum" sz="quarter" idx="4"/>
          </p:nvPr>
        </p:nvSpPr>
        <p:spPr>
          <a:xfrm>
            <a:off x="10758922" y="6364224"/>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5A74ED-6A13-9D44-9952-CB1E1353BB4A}" type="slidenum">
              <a:rPr lang="en-US" smtClean="0"/>
              <a:t>‹#›</a:t>
            </a:fld>
            <a:endParaRPr lang="en-US"/>
          </a:p>
        </p:txBody>
      </p:sp>
    </p:spTree>
    <p:extLst>
      <p:ext uri="{BB962C8B-B14F-4D97-AF65-F5344CB8AC3E}">
        <p14:creationId xmlns:p14="http://schemas.microsoft.com/office/powerpoint/2010/main" val="206216392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hf hd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8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28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28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28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0.png"/><Relationship Id="rId1" Type="http://schemas.microsoft.com/office/2007/relationships/media" Target="../media/media5.mp4"/><Relationship Id="rId2" Type="http://schemas.openxmlformats.org/officeDocument/2006/relationships/video" Target="../media/media5.mp4"/></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11.xml.rels><?xml version="1.0" encoding="UTF-8" standalone="yes"?>
<Relationships xmlns="http://schemas.openxmlformats.org/package/2006/relationships"><Relationship Id="rId3" Type="http://schemas.openxmlformats.org/officeDocument/2006/relationships/hyperlink" Target="http://bots.cs.mun.ca/waggle/" TargetMode="External"/><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 Id="rId3" Type="http://schemas.openxmlformats.org/officeDocument/2006/relationships/image" Target="../media/image1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av@mun.ca"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blockly-games.appspot.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ots.cs.mun.ca/waggl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13.xml"/><Relationship Id="rId5" Type="http://schemas.openxmlformats.org/officeDocument/2006/relationships/image" Target="../media/image40.png"/><Relationship Id="rId6" Type="http://schemas.openxmlformats.org/officeDocument/2006/relationships/image" Target="../media/image44.png"/><Relationship Id="rId7" Type="http://schemas.openxmlformats.org/officeDocument/2006/relationships/image" Target="../media/image45.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ots.cs.mun.ca/waggl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ots.cs.mun.ca/waggl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1" Type="http://schemas.microsoft.com/office/2007/relationships/media" Target="../media/media2.mp4"/><Relationship Id="rId2" Type="http://schemas.openxmlformats.org/officeDocument/2006/relationships/video" Target="../media/media2.mp4"/></Relationships>
</file>

<file path=ppt/slides/_rels/slide87.xml.rels><?xml version="1.0" encoding="UTF-8" standalone="yes"?>
<Relationships xmlns="http://schemas.openxmlformats.org/package/2006/relationships"><Relationship Id="rId3" Type="http://schemas.openxmlformats.org/officeDocument/2006/relationships/hyperlink" Target="http://bots.cs.mun.ca/waggle/" TargetMode="External"/><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8.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80.png"/><Relationship Id="rId13" Type="http://schemas.openxmlformats.org/officeDocument/2006/relationships/image" Target="../media/image95.png"/><Relationship Id="rId14" Type="http://schemas.openxmlformats.org/officeDocument/2006/relationships/image" Target="../media/image96.png"/><Relationship Id="rId15" Type="http://schemas.openxmlformats.org/officeDocument/2006/relationships/image" Target="../media/image97.png"/><Relationship Id="rId16" Type="http://schemas.openxmlformats.org/officeDocument/2006/relationships/image" Target="../media/image98.png"/><Relationship Id="rId17" Type="http://schemas.openxmlformats.org/officeDocument/2006/relationships/image" Target="../media/image99.png"/><Relationship Id="rId18" Type="http://schemas.openxmlformats.org/officeDocument/2006/relationships/image" Target="../media/image100.png"/><Relationship Id="rId19"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89.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80.png"/><Relationship Id="rId13" Type="http://schemas.openxmlformats.org/officeDocument/2006/relationships/image" Target="../media/image95.png"/><Relationship Id="rId14" Type="http://schemas.openxmlformats.org/officeDocument/2006/relationships/image" Target="../media/image96.png"/><Relationship Id="rId15" Type="http://schemas.openxmlformats.org/officeDocument/2006/relationships/image" Target="../media/image97.png"/><Relationship Id="rId16" Type="http://schemas.openxmlformats.org/officeDocument/2006/relationships/image" Target="../media/image98.png"/><Relationship Id="rId17" Type="http://schemas.openxmlformats.org/officeDocument/2006/relationships/image" Target="../media/image99.png"/><Relationship Id="rId18" Type="http://schemas.openxmlformats.org/officeDocument/2006/relationships/image" Target="../media/image100.png"/><Relationship Id="rId19"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jpg"/><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03.png"/><Relationship Id="rId1" Type="http://schemas.microsoft.com/office/2007/relationships/media" Target="../media/media3.mp4"/><Relationship Id="rId2" Type="http://schemas.openxmlformats.org/officeDocument/2006/relationships/video" Target="../media/media3.mp4"/></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4.png"/><Relationship Id="rId1" Type="http://schemas.microsoft.com/office/2007/relationships/media" Target="../media/media4.mp4"/><Relationship Id="rId2" Type="http://schemas.openxmlformats.org/officeDocument/2006/relationships/video" Target="../media/media4.mp4"/></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hyperlink" Target="http://bots.cs.mun.ca/waggle/"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Swarm Robotics Workshop</a:t>
            </a:r>
            <a:endParaRPr lang="en-US" dirty="0"/>
          </a:p>
        </p:txBody>
      </p:sp>
      <p:sp>
        <p:nvSpPr>
          <p:cNvPr id="3" name="Subtitle 2"/>
          <p:cNvSpPr>
            <a:spLocks noGrp="1"/>
          </p:cNvSpPr>
          <p:nvPr>
            <p:ph type="subTitle" idx="1"/>
          </p:nvPr>
        </p:nvSpPr>
        <p:spPr>
          <a:xfrm>
            <a:off x="2695194" y="4352544"/>
            <a:ext cx="6801612" cy="2326048"/>
          </a:xfrm>
        </p:spPr>
        <p:txBody>
          <a:bodyPr>
            <a:normAutofit fontScale="62500" lnSpcReduction="20000"/>
          </a:bodyPr>
          <a:lstStyle/>
          <a:p>
            <a:r>
              <a:rPr lang="en-US" b="1" dirty="0" smtClean="0"/>
              <a:t>Dr.  Andrew Vardy</a:t>
            </a:r>
          </a:p>
          <a:p>
            <a:r>
              <a:rPr lang="en-US" dirty="0" smtClean="0"/>
              <a:t>Bio-inspired Robotics (BOTS) Lab</a:t>
            </a:r>
          </a:p>
          <a:p>
            <a:r>
              <a:rPr lang="en-US" dirty="0" smtClean="0"/>
              <a:t>Department of Computer Science</a:t>
            </a:r>
          </a:p>
          <a:p>
            <a:r>
              <a:rPr lang="en-US" dirty="0" smtClean="0"/>
              <a:t>Department of Electrical and Computer Engineering</a:t>
            </a:r>
          </a:p>
          <a:p>
            <a:r>
              <a:rPr lang="en-US" dirty="0" smtClean="0"/>
              <a:t>Memorial University of Newfoundland</a:t>
            </a:r>
          </a:p>
          <a:p>
            <a:r>
              <a:rPr lang="en-US" dirty="0" smtClean="0"/>
              <a:t>St. John’s, Canada</a:t>
            </a:r>
          </a:p>
          <a:p>
            <a:endParaRPr lang="en-US" dirty="0"/>
          </a:p>
        </p:txBody>
      </p:sp>
    </p:spTree>
    <p:extLst>
      <p:ext uri="{BB962C8B-B14F-4D97-AF65-F5344CB8AC3E}">
        <p14:creationId xmlns:p14="http://schemas.microsoft.com/office/powerpoint/2010/main" val="254100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81043"/>
            <a:ext cx="7729728" cy="1188720"/>
          </a:xfrm>
        </p:spPr>
        <p:txBody>
          <a:bodyPr/>
          <a:lstStyle/>
          <a:p>
            <a:r>
              <a:rPr lang="en-US" smtClean="0"/>
              <a:t>Characteristics of Swarm Robotics</a:t>
            </a:r>
            <a:endParaRPr lang="en-US"/>
          </a:p>
        </p:txBody>
      </p:sp>
      <p:sp>
        <p:nvSpPr>
          <p:cNvPr id="3" name="Content Placeholder 2"/>
          <p:cNvSpPr>
            <a:spLocks noGrp="1"/>
          </p:cNvSpPr>
          <p:nvPr>
            <p:ph idx="1"/>
          </p:nvPr>
        </p:nvSpPr>
        <p:spPr>
          <a:xfrm>
            <a:off x="1069848" y="2024587"/>
            <a:ext cx="10054834" cy="3616452"/>
          </a:xfrm>
        </p:spPr>
        <p:txBody>
          <a:bodyPr>
            <a:normAutofit fontScale="92500" lnSpcReduction="10000"/>
          </a:bodyPr>
          <a:lstStyle/>
          <a:p>
            <a:r>
              <a:rPr lang="en-US" dirty="0" smtClean="0"/>
              <a:t>Swarm Robotics:  A multi-robot system with the following characteristics:</a:t>
            </a:r>
          </a:p>
          <a:p>
            <a:pPr lvl="1"/>
            <a:r>
              <a:rPr lang="en-US" dirty="0"/>
              <a:t>robots are </a:t>
            </a:r>
            <a:r>
              <a:rPr lang="en-US" b="1" dirty="0"/>
              <a:t>autonomous</a:t>
            </a:r>
            <a:r>
              <a:rPr lang="en-US" dirty="0"/>
              <a:t>;</a:t>
            </a:r>
          </a:p>
          <a:p>
            <a:pPr lvl="1"/>
            <a:r>
              <a:rPr lang="en-US" dirty="0" smtClean="0"/>
              <a:t>robots </a:t>
            </a:r>
            <a:r>
              <a:rPr lang="en-US" dirty="0"/>
              <a:t>are </a:t>
            </a:r>
            <a:r>
              <a:rPr lang="en-US" b="1" dirty="0"/>
              <a:t>situated</a:t>
            </a:r>
            <a:r>
              <a:rPr lang="en-US" dirty="0"/>
              <a:t> in the environment and can act to modify </a:t>
            </a:r>
            <a:r>
              <a:rPr lang="en-US" dirty="0" smtClean="0"/>
              <a:t>it</a:t>
            </a:r>
            <a:endParaRPr lang="en-US" dirty="0"/>
          </a:p>
          <a:p>
            <a:pPr lvl="1"/>
            <a:r>
              <a:rPr lang="en-US" dirty="0" smtClean="0"/>
              <a:t>robots</a:t>
            </a:r>
            <a:r>
              <a:rPr lang="en-US" dirty="0"/>
              <a:t>’ </a:t>
            </a:r>
            <a:r>
              <a:rPr lang="en-US" b="1" dirty="0"/>
              <a:t>sensing and communication capabilities are </a:t>
            </a:r>
            <a:r>
              <a:rPr lang="en-US" b="1" dirty="0" smtClean="0"/>
              <a:t>local</a:t>
            </a:r>
            <a:endParaRPr lang="en-US" dirty="0"/>
          </a:p>
          <a:p>
            <a:pPr lvl="1"/>
            <a:r>
              <a:rPr lang="en-US" dirty="0" smtClean="0"/>
              <a:t>robots </a:t>
            </a:r>
            <a:r>
              <a:rPr lang="en-US" b="1" dirty="0"/>
              <a:t>do not have access to centralized control</a:t>
            </a:r>
            <a:r>
              <a:rPr lang="en-US" dirty="0"/>
              <a:t> and/or to global </a:t>
            </a:r>
            <a:r>
              <a:rPr lang="en-US" dirty="0" smtClean="0"/>
              <a:t>knowledge</a:t>
            </a:r>
            <a:endParaRPr lang="en-US" dirty="0"/>
          </a:p>
          <a:p>
            <a:pPr lvl="1"/>
            <a:r>
              <a:rPr lang="en-US" dirty="0" smtClean="0"/>
              <a:t>robots </a:t>
            </a:r>
            <a:r>
              <a:rPr lang="en-US" b="1" dirty="0"/>
              <a:t>cooperate</a:t>
            </a:r>
            <a:r>
              <a:rPr lang="en-US" dirty="0"/>
              <a:t> to tackle a given </a:t>
            </a:r>
            <a:r>
              <a:rPr lang="en-US" dirty="0" smtClean="0"/>
              <a:t>task</a:t>
            </a:r>
          </a:p>
          <a:p>
            <a:pPr lvl="1"/>
            <a:endParaRPr lang="en-US" dirty="0"/>
          </a:p>
          <a:p>
            <a:r>
              <a:rPr lang="en-US" dirty="0" err="1" smtClean="0">
                <a:solidFill>
                  <a:schemeClr val="accent2"/>
                </a:solidFill>
              </a:rPr>
              <a:t>Brambilla</a:t>
            </a:r>
            <a:r>
              <a:rPr lang="en-US" dirty="0">
                <a:solidFill>
                  <a:schemeClr val="accent2"/>
                </a:solidFill>
              </a:rPr>
              <a:t>, M., Ferrante, E., </a:t>
            </a:r>
            <a:r>
              <a:rPr lang="en-US" dirty="0" err="1">
                <a:solidFill>
                  <a:schemeClr val="accent2"/>
                </a:solidFill>
              </a:rPr>
              <a:t>Birattari</a:t>
            </a:r>
            <a:r>
              <a:rPr lang="en-US" dirty="0">
                <a:solidFill>
                  <a:schemeClr val="accent2"/>
                </a:solidFill>
              </a:rPr>
              <a:t>, M., &amp; </a:t>
            </a:r>
            <a:r>
              <a:rPr lang="en-US" dirty="0" err="1">
                <a:solidFill>
                  <a:schemeClr val="accent2"/>
                </a:solidFill>
              </a:rPr>
              <a:t>Dorigo</a:t>
            </a:r>
            <a:r>
              <a:rPr lang="en-US" dirty="0">
                <a:solidFill>
                  <a:schemeClr val="accent2"/>
                </a:solidFill>
              </a:rPr>
              <a:t>, M. (2013). Swarm robotics: a review from the swarm engineering perspective. </a:t>
            </a:r>
            <a:r>
              <a:rPr lang="en-US" i="1" dirty="0">
                <a:solidFill>
                  <a:schemeClr val="accent2"/>
                </a:solidFill>
              </a:rPr>
              <a:t>Swarm Intelligence</a:t>
            </a:r>
            <a:r>
              <a:rPr lang="en-US" dirty="0">
                <a:solidFill>
                  <a:schemeClr val="accent2"/>
                </a:solidFill>
              </a:rPr>
              <a:t>, </a:t>
            </a:r>
            <a:r>
              <a:rPr lang="en-US" i="1" dirty="0">
                <a:solidFill>
                  <a:schemeClr val="accent2"/>
                </a:solidFill>
              </a:rPr>
              <a:t>7</a:t>
            </a:r>
            <a:r>
              <a:rPr lang="en-US" dirty="0">
                <a:solidFill>
                  <a:schemeClr val="accent2"/>
                </a:solidFill>
              </a:rPr>
              <a:t>(1), 1-41</a:t>
            </a:r>
            <a:r>
              <a:rPr lang="en-US" dirty="0" smtClean="0">
                <a:solidFill>
                  <a:schemeClr val="accent2"/>
                </a:solidFill>
              </a:rPr>
              <a:t>.</a:t>
            </a:r>
            <a:endParaRPr lang="en-US" dirty="0">
              <a:solidFill>
                <a:schemeClr val="accent2"/>
              </a:solidFill>
            </a:endParaRPr>
          </a:p>
          <a:p>
            <a:pPr lvl="1"/>
            <a:endParaRPr lang="en-US" dirty="0"/>
          </a:p>
        </p:txBody>
      </p:sp>
      <p:sp>
        <p:nvSpPr>
          <p:cNvPr id="4" name="Footer Placeholder 3"/>
          <p:cNvSpPr>
            <a:spLocks noGrp="1"/>
          </p:cNvSpPr>
          <p:nvPr>
            <p:ph type="ftr" sz="quarter" idx="11"/>
          </p:nvPr>
        </p:nvSpPr>
        <p:spPr/>
        <p:txBody>
          <a:bodyPr/>
          <a:lstStyle/>
          <a:p>
            <a:r>
              <a:rPr lang="en-US" dirty="0" smtClean="0"/>
              <a:t>Swarm Robotics Seminar,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10</a:t>
            </a:fld>
            <a:endParaRPr lang="en-US"/>
          </a:p>
        </p:txBody>
      </p:sp>
    </p:spTree>
    <p:extLst>
      <p:ext uri="{BB962C8B-B14F-4D97-AF65-F5344CB8AC3E}">
        <p14:creationId xmlns:p14="http://schemas.microsoft.com/office/powerpoint/2010/main" val="2951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838" y="2151230"/>
            <a:ext cx="3477960" cy="2230201"/>
          </a:xfrm>
        </p:spPr>
        <p:txBody>
          <a:bodyPr>
            <a:normAutofit/>
          </a:bodyPr>
          <a:lstStyle/>
          <a:p>
            <a:r>
              <a:rPr lang="en-US" dirty="0" smtClean="0"/>
              <a:t>Exercise #9:</a:t>
            </a:r>
            <a:br>
              <a:rPr lang="en-US" dirty="0" smtClean="0"/>
            </a:br>
            <a:r>
              <a:rPr lang="en-US" dirty="0" smtClean="0"/>
              <a:t/>
            </a:r>
            <a:br>
              <a:rPr lang="en-US" dirty="0" smtClean="0"/>
            </a:br>
            <a:r>
              <a:rPr lang="en-US" dirty="0" smtClean="0"/>
              <a:t>Synchronization</a:t>
            </a:r>
            <a:br>
              <a:rPr lang="en-US" dirty="0" smtClean="0"/>
            </a:br>
            <a:r>
              <a:rPr lang="en-US" dirty="0" smtClean="0"/>
              <a:t/>
            </a:r>
            <a:br>
              <a:rPr lang="en-US" dirty="0" smtClean="0"/>
            </a:br>
            <a:r>
              <a:rPr lang="en-US" dirty="0" smtClean="0"/>
              <a:t>15 minutes</a:t>
            </a:r>
            <a:endParaRPr lang="en-US" dirty="0"/>
          </a:p>
        </p:txBody>
      </p:sp>
      <p:sp>
        <p:nvSpPr>
          <p:cNvPr id="3" name="Content Placeholder 2"/>
          <p:cNvSpPr>
            <a:spLocks noGrp="1"/>
          </p:cNvSpPr>
          <p:nvPr>
            <p:ph idx="1"/>
          </p:nvPr>
        </p:nvSpPr>
        <p:spPr>
          <a:xfrm>
            <a:off x="5209865" y="439838"/>
            <a:ext cx="6423517" cy="6204030"/>
          </a:xfrm>
        </p:spPr>
        <p:txBody>
          <a:bodyPr>
            <a:normAutofit/>
          </a:bodyPr>
          <a:lstStyle/>
          <a:p>
            <a:r>
              <a:rPr lang="en-US" sz="2800" dirty="0" smtClean="0"/>
              <a:t>Start with the “fixed flasher” just created</a:t>
            </a:r>
            <a:endParaRPr lang="en-US" sz="2400" dirty="0"/>
          </a:p>
          <a:p>
            <a:r>
              <a:rPr lang="en-US" sz="2400" dirty="0" smtClean="0"/>
              <a:t>If a </a:t>
            </a:r>
            <a:r>
              <a:rPr lang="en-US" sz="2400" dirty="0" err="1" smtClean="0"/>
              <a:t>neighbouring</a:t>
            </a:r>
            <a:r>
              <a:rPr lang="en-US" sz="2400" dirty="0" smtClean="0"/>
              <a:t> robot flashes, how should you respond so that you flash at the same time during the next cycle?</a:t>
            </a:r>
          </a:p>
          <a:p>
            <a:pPr lvl="1"/>
            <a:r>
              <a:rPr lang="en-US" sz="2000" b="1" dirty="0" smtClean="0"/>
              <a:t>Devise your own strategy based on this idea</a:t>
            </a:r>
          </a:p>
          <a:p>
            <a:endParaRPr lang="en-US" sz="2400" dirty="0" smtClean="0"/>
          </a:p>
          <a:p>
            <a:r>
              <a:rPr lang="en-US" sz="2400" dirty="0" smtClean="0"/>
              <a:t>Drag your robots around so that they form groups</a:t>
            </a:r>
          </a:p>
          <a:p>
            <a:r>
              <a:rPr lang="en-US" sz="2400" dirty="0" smtClean="0"/>
              <a:t>You may wish to deselect “Show Sensors”</a:t>
            </a:r>
          </a:p>
          <a:p>
            <a:r>
              <a:rPr lang="en-US" sz="2400" dirty="0" smtClean="0"/>
              <a:t>You may not get good performance unless the robots “mingle”</a:t>
            </a:r>
          </a:p>
          <a:p>
            <a:pPr lvl="1"/>
            <a:r>
              <a:rPr lang="en-US" sz="2000" dirty="0" smtClean="0"/>
              <a:t>Incorporate obstacle avoidance and keep the robots moving while they attempt to sync</a:t>
            </a:r>
          </a:p>
          <a:p>
            <a:endParaRPr lang="en-US" sz="2400" dirty="0"/>
          </a:p>
        </p:txBody>
      </p:sp>
      <p:sp>
        <p:nvSpPr>
          <p:cNvPr id="7" name="Text Placeholder 6"/>
          <p:cNvSpPr>
            <a:spLocks noGrp="1"/>
          </p:cNvSpPr>
          <p:nvPr>
            <p:ph type="body" sz="half" idx="2"/>
          </p:nvPr>
        </p:nvSpPr>
        <p:spPr>
          <a:xfrm>
            <a:off x="1115568" y="4669970"/>
            <a:ext cx="2510501" cy="1073983"/>
          </a:xfrm>
        </p:spPr>
        <p:txBody>
          <a:bodyPr>
            <a:noAutofit/>
          </a:bodyPr>
          <a:lstStyle/>
          <a:p>
            <a:r>
              <a:rPr lang="en-US" sz="2000" dirty="0" smtClean="0"/>
              <a:t>Conditions:</a:t>
            </a:r>
          </a:p>
          <a:p>
            <a:r>
              <a:rPr lang="en-US" sz="2000" dirty="0" smtClean="0"/>
              <a:t>Any number of robots</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100</a:t>
            </a:fld>
            <a:endParaRPr lang="en-US"/>
          </a:p>
        </p:txBody>
      </p:sp>
    </p:spTree>
    <p:extLst>
      <p:ext uri="{BB962C8B-B14F-4D97-AF65-F5344CB8AC3E}">
        <p14:creationId xmlns:p14="http://schemas.microsoft.com/office/powerpoint/2010/main" val="20828496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CA" dirty="0" smtClean="0"/>
              <a:t>Pheromones</a:t>
            </a:r>
            <a:endParaRPr lang="en-CA" dirty="0"/>
          </a:p>
        </p:txBody>
      </p:sp>
      <p:sp>
        <p:nvSpPr>
          <p:cNvPr id="8" name="Text Placeholder 7"/>
          <p:cNvSpPr>
            <a:spLocks noGrp="1"/>
          </p:cNvSpPr>
          <p:nvPr>
            <p:ph type="body" idx="1"/>
          </p:nvPr>
        </p:nvSpPr>
        <p:spPr/>
        <p:txBody>
          <a:bodyPr/>
          <a:lstStyle/>
          <a:p>
            <a:endParaRPr lang="en-CA"/>
          </a:p>
        </p:txBody>
      </p:sp>
      <p:sp>
        <p:nvSpPr>
          <p:cNvPr id="5" name="Footer Placeholder 4"/>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6" name="Slide Number Placeholder 5"/>
          <p:cNvSpPr>
            <a:spLocks noGrp="1"/>
          </p:cNvSpPr>
          <p:nvPr>
            <p:ph type="sldNum" sz="quarter" idx="12"/>
          </p:nvPr>
        </p:nvSpPr>
        <p:spPr/>
        <p:txBody>
          <a:bodyPr/>
          <a:lstStyle/>
          <a:p>
            <a:fld id="{3A5A74ED-6A13-9D44-9952-CB1E1353BB4A}" type="slidenum">
              <a:rPr lang="en-US" smtClean="0"/>
              <a:t>101</a:t>
            </a:fld>
            <a:endParaRPr lang="en-US"/>
          </a:p>
        </p:txBody>
      </p:sp>
    </p:spTree>
    <p:extLst>
      <p:ext uri="{BB962C8B-B14F-4D97-AF65-F5344CB8AC3E}">
        <p14:creationId xmlns:p14="http://schemas.microsoft.com/office/powerpoint/2010/main" val="361790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Pheromones: </a:t>
            </a:r>
            <a:r>
              <a:rPr lang="en-CA" smtClean="0"/>
              <a:t>Insect communication</a:t>
            </a:r>
            <a:endParaRPr lang="en-CA"/>
          </a:p>
        </p:txBody>
      </p:sp>
      <p:sp>
        <p:nvSpPr>
          <p:cNvPr id="7" name="Content Placeholder 6"/>
          <p:cNvSpPr>
            <a:spLocks noGrp="1"/>
          </p:cNvSpPr>
          <p:nvPr>
            <p:ph idx="1"/>
          </p:nvPr>
        </p:nvSpPr>
        <p:spPr>
          <a:xfrm>
            <a:off x="271195" y="2434619"/>
            <a:ext cx="4439702" cy="3616452"/>
          </a:xfrm>
        </p:spPr>
        <p:txBody>
          <a:bodyPr/>
          <a:lstStyle/>
          <a:p>
            <a:r>
              <a:rPr lang="en-US" dirty="0"/>
              <a:t>In many cases, insects deposit chemical signals called </a:t>
            </a:r>
            <a:r>
              <a:rPr lang="en-US" dirty="0" smtClean="0"/>
              <a:t>pheromones </a:t>
            </a:r>
            <a:r>
              <a:rPr lang="en-US" dirty="0"/>
              <a:t>which can indicate something about a certain place or </a:t>
            </a:r>
            <a:r>
              <a:rPr lang="en-US" dirty="0" smtClean="0"/>
              <a:t>thing</a:t>
            </a:r>
          </a:p>
          <a:p>
            <a:r>
              <a:rPr lang="en-US" dirty="0" smtClean="0"/>
              <a:t>The </a:t>
            </a:r>
            <a:r>
              <a:rPr lang="en-US" dirty="0"/>
              <a:t>classic example of </a:t>
            </a:r>
            <a:r>
              <a:rPr lang="en-US" dirty="0" smtClean="0"/>
              <a:t>pheromone </a:t>
            </a:r>
            <a:r>
              <a:rPr lang="en-US" dirty="0"/>
              <a:t>use is in ant </a:t>
            </a:r>
            <a:r>
              <a:rPr lang="en-US" dirty="0" smtClean="0"/>
              <a:t>foraging </a:t>
            </a:r>
            <a:endParaRPr lang="en-US" dirty="0"/>
          </a:p>
          <a:p>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102</a:t>
            </a:fld>
            <a:endParaRPr lang="en-US"/>
          </a:p>
        </p:txBody>
      </p:sp>
      <p:pic>
        <p:nvPicPr>
          <p:cNvPr id="8" name="NOVA - Lord of the Ants - The Ant Whisperer - PB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72941" y="2434619"/>
            <a:ext cx="6811385" cy="3746262"/>
          </a:xfrm>
          <a:prstGeom prst="rect">
            <a:avLst/>
          </a:prstGeom>
        </p:spPr>
      </p:pic>
    </p:spTree>
    <p:extLst>
      <p:ext uri="{BB962C8B-B14F-4D97-AF65-F5344CB8AC3E}">
        <p14:creationId xmlns:p14="http://schemas.microsoft.com/office/powerpoint/2010/main" val="3942378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Finding the shortest path</a:t>
            </a:r>
            <a:endParaRPr lang="en-CA" dirty="0"/>
          </a:p>
        </p:txBody>
      </p:sp>
      <p:sp>
        <p:nvSpPr>
          <p:cNvPr id="3" name="Content Placeholder 2"/>
          <p:cNvSpPr>
            <a:spLocks noGrp="1"/>
          </p:cNvSpPr>
          <p:nvPr>
            <p:ph idx="1"/>
          </p:nvPr>
        </p:nvSpPr>
        <p:spPr/>
        <p:txBody>
          <a:bodyPr/>
          <a:lstStyle/>
          <a:p>
            <a:r>
              <a:rPr lang="en-US" dirty="0"/>
              <a:t>When foraging for food, some ants leave behind pheromone trails on the ground: </a:t>
            </a:r>
          </a:p>
          <a:p>
            <a:pPr lvl="1"/>
            <a:r>
              <a:rPr lang="en-US" dirty="0"/>
              <a:t>The pheromone is deposited by ants on their way back to the nest </a:t>
            </a:r>
            <a:endParaRPr lang="en-US" dirty="0" smtClean="0"/>
          </a:p>
          <a:p>
            <a:pPr lvl="1"/>
            <a:r>
              <a:rPr lang="en-US" dirty="0" smtClean="0"/>
              <a:t>After </a:t>
            </a:r>
            <a:r>
              <a:rPr lang="en-US" dirty="0"/>
              <a:t>the food source is exhausted the pheromone trail will dissipate </a:t>
            </a:r>
            <a:endParaRPr lang="en-US" dirty="0" smtClean="0"/>
          </a:p>
          <a:p>
            <a:pPr lvl="1"/>
            <a:r>
              <a:rPr lang="en-US" dirty="0" smtClean="0"/>
              <a:t>Generally </a:t>
            </a:r>
            <a:r>
              <a:rPr lang="en-US" dirty="0"/>
              <a:t>ants find the shortest path between food sources and the </a:t>
            </a:r>
            <a:r>
              <a:rPr lang="en-US" dirty="0" smtClean="0"/>
              <a:t>nest</a:t>
            </a:r>
          </a:p>
          <a:p>
            <a:pPr lvl="1"/>
            <a:endParaRPr lang="en-US" dirty="0"/>
          </a:p>
          <a:p>
            <a:pPr lvl="1"/>
            <a:r>
              <a:rPr lang="en-US" dirty="0" smtClean="0"/>
              <a:t>That’s a big deal!  How can these tiny insects solve the problem of finding the shortest path?</a:t>
            </a:r>
            <a:endParaRPr lang="en-US" dirty="0"/>
          </a:p>
          <a:p>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103</a:t>
            </a:fld>
            <a:endParaRPr lang="en-US"/>
          </a:p>
        </p:txBody>
      </p:sp>
    </p:spTree>
    <p:extLst>
      <p:ext uri="{BB962C8B-B14F-4D97-AF65-F5344CB8AC3E}">
        <p14:creationId xmlns:p14="http://schemas.microsoft.com/office/powerpoint/2010/main" val="2088906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104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500" y="1841500"/>
            <a:ext cx="8255000" cy="3175000"/>
          </a:xfrm>
          <a:prstGeom prst="rect">
            <a:avLst/>
          </a:prstGeom>
        </p:spPr>
      </p:pic>
    </p:spTree>
    <p:extLst>
      <p:ext uri="{BB962C8B-B14F-4D97-AF65-F5344CB8AC3E}">
        <p14:creationId xmlns:p14="http://schemas.microsoft.com/office/powerpoint/2010/main" val="1203827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105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500" y="1841500"/>
            <a:ext cx="8255000" cy="3175000"/>
          </a:xfrm>
          <a:prstGeom prst="rect">
            <a:avLst/>
          </a:prstGeom>
        </p:spPr>
      </p:pic>
    </p:spTree>
    <p:extLst>
      <p:ext uri="{BB962C8B-B14F-4D97-AF65-F5344CB8AC3E}">
        <p14:creationId xmlns:p14="http://schemas.microsoft.com/office/powerpoint/2010/main" val="3427963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106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500" y="1841500"/>
            <a:ext cx="8255000" cy="3175000"/>
          </a:xfrm>
          <a:prstGeom prst="rect">
            <a:avLst/>
          </a:prstGeom>
        </p:spPr>
      </p:pic>
    </p:spTree>
    <p:extLst>
      <p:ext uri="{BB962C8B-B14F-4D97-AF65-F5344CB8AC3E}">
        <p14:creationId xmlns:p14="http://schemas.microsoft.com/office/powerpoint/2010/main" val="1827499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107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500" y="1841500"/>
            <a:ext cx="8255000" cy="3175000"/>
          </a:xfrm>
          <a:prstGeom prst="rect">
            <a:avLst/>
          </a:prstGeom>
        </p:spPr>
      </p:pic>
      <p:sp>
        <p:nvSpPr>
          <p:cNvPr id="5" name="Rectangle 4"/>
          <p:cNvSpPr/>
          <p:nvPr/>
        </p:nvSpPr>
        <p:spPr>
          <a:xfrm>
            <a:off x="3048000" y="282405"/>
            <a:ext cx="6096000" cy="1323439"/>
          </a:xfrm>
          <a:prstGeom prst="rect">
            <a:avLst/>
          </a:prstGeom>
        </p:spPr>
        <p:txBody>
          <a:bodyPr>
            <a:spAutoFit/>
          </a:bodyPr>
          <a:lstStyle/>
          <a:p>
            <a:r>
              <a:rPr lang="en-US" sz="2000" dirty="0">
                <a:latin typeface="CMSS10" charset="0"/>
              </a:rPr>
              <a:t>This is an example of positive feedback! The shorter branch has more pheromone </a:t>
            </a:r>
            <a:r>
              <a:rPr lang="en-US" sz="2000" dirty="0" smtClean="0">
                <a:latin typeface="CMSS10" charset="0"/>
              </a:rPr>
              <a:t>deposited </a:t>
            </a:r>
            <a:r>
              <a:rPr lang="en-US" sz="2000" dirty="0">
                <a:latin typeface="CMSS10" charset="0"/>
              </a:rPr>
              <a:t>and therefore attracts the new ant. The new ant will also deposit more pheromone, amplifying the shorter branch even more! </a:t>
            </a:r>
            <a:endParaRPr lang="en-US" sz="2000" dirty="0">
              <a:effectLst/>
            </a:endParaRPr>
          </a:p>
        </p:txBody>
      </p:sp>
    </p:spTree>
    <p:extLst>
      <p:ext uri="{BB962C8B-B14F-4D97-AF65-F5344CB8AC3E}">
        <p14:creationId xmlns:p14="http://schemas.microsoft.com/office/powerpoint/2010/main" val="14772965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108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500" y="1841500"/>
            <a:ext cx="8255000" cy="3175000"/>
          </a:xfrm>
          <a:prstGeom prst="rect">
            <a:avLst/>
          </a:prstGeom>
        </p:spPr>
      </p:pic>
    </p:spTree>
    <p:extLst>
      <p:ext uri="{BB962C8B-B14F-4D97-AF65-F5344CB8AC3E}">
        <p14:creationId xmlns:p14="http://schemas.microsoft.com/office/powerpoint/2010/main" val="18639165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109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500" y="1841500"/>
            <a:ext cx="8255000" cy="3175000"/>
          </a:xfrm>
          <a:prstGeom prst="rect">
            <a:avLst/>
          </a:prstGeom>
        </p:spPr>
      </p:pic>
      <p:sp>
        <p:nvSpPr>
          <p:cNvPr id="6" name="Rectangle 5"/>
          <p:cNvSpPr/>
          <p:nvPr/>
        </p:nvSpPr>
        <p:spPr>
          <a:xfrm>
            <a:off x="3048000" y="259256"/>
            <a:ext cx="6269620" cy="1323439"/>
          </a:xfrm>
          <a:prstGeom prst="rect">
            <a:avLst/>
          </a:prstGeom>
        </p:spPr>
        <p:txBody>
          <a:bodyPr wrap="square">
            <a:spAutoFit/>
          </a:bodyPr>
          <a:lstStyle/>
          <a:p>
            <a:r>
              <a:rPr lang="en-US" sz="2000" dirty="0">
                <a:latin typeface="CMSS10" charset="0"/>
              </a:rPr>
              <a:t>The pheromone deposited on the longer branch evaporates—an example of implicit negative feedback. If the ants forcibly removed the pheromone from that branch then we would say the negative feedback was </a:t>
            </a:r>
            <a:r>
              <a:rPr lang="en-US" sz="2000" dirty="0">
                <a:latin typeface="CMSSI10" charset="0"/>
              </a:rPr>
              <a:t>explicit</a:t>
            </a:r>
            <a:r>
              <a:rPr lang="en-US" sz="2000" dirty="0">
                <a:latin typeface="CMSS10" charset="0"/>
              </a:rPr>
              <a:t>. </a:t>
            </a:r>
            <a:endParaRPr lang="en-US" sz="2000" dirty="0">
              <a:effectLst/>
            </a:endParaRPr>
          </a:p>
        </p:txBody>
      </p:sp>
    </p:spTree>
    <p:extLst>
      <p:ext uri="{BB962C8B-B14F-4D97-AF65-F5344CB8AC3E}">
        <p14:creationId xmlns:p14="http://schemas.microsoft.com/office/powerpoint/2010/main" val="1501799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448" y="266218"/>
            <a:ext cx="10054834" cy="6423949"/>
          </a:xfrm>
        </p:spPr>
        <p:txBody>
          <a:bodyPr>
            <a:normAutofit fontScale="92500" lnSpcReduction="20000"/>
          </a:bodyPr>
          <a:lstStyle/>
          <a:p>
            <a:pPr lvl="1"/>
            <a:r>
              <a:rPr lang="en-US" dirty="0" smtClean="0"/>
              <a:t>robots </a:t>
            </a:r>
            <a:r>
              <a:rPr lang="en-US" dirty="0"/>
              <a:t>are </a:t>
            </a:r>
            <a:br>
              <a:rPr lang="en-US" dirty="0"/>
            </a:br>
            <a:r>
              <a:rPr lang="en-US" b="1" dirty="0" smtClean="0"/>
              <a:t>autonomous</a:t>
            </a:r>
            <a:r>
              <a:rPr lang="en-US" dirty="0" smtClean="0"/>
              <a:t>;</a:t>
            </a:r>
            <a:br>
              <a:rPr lang="en-US" dirty="0" smtClean="0"/>
            </a:br>
            <a:endParaRPr lang="en-US" dirty="0" smtClean="0"/>
          </a:p>
          <a:p>
            <a:pPr lvl="1"/>
            <a:endParaRPr lang="en-US" dirty="0"/>
          </a:p>
          <a:p>
            <a:pPr lvl="1"/>
            <a:endParaRPr lang="en-US" dirty="0" smtClean="0"/>
          </a:p>
          <a:p>
            <a:pPr lvl="1"/>
            <a:r>
              <a:rPr lang="en-US" dirty="0" smtClean="0"/>
              <a:t>robots </a:t>
            </a:r>
            <a:r>
              <a:rPr lang="en-US" dirty="0"/>
              <a:t>are </a:t>
            </a:r>
            <a:r>
              <a:rPr lang="en-US" b="1" dirty="0"/>
              <a:t>situated</a:t>
            </a:r>
            <a:r>
              <a:rPr lang="en-US" dirty="0"/>
              <a:t> in the </a:t>
            </a:r>
            <a:r>
              <a:rPr lang="en-US" dirty="0" smtClean="0"/>
              <a:t/>
            </a:r>
            <a:br>
              <a:rPr lang="en-US" dirty="0" smtClean="0"/>
            </a:br>
            <a:r>
              <a:rPr lang="en-US" dirty="0" smtClean="0"/>
              <a:t>environment </a:t>
            </a:r>
            <a:r>
              <a:rPr lang="en-US" dirty="0"/>
              <a:t>and can act to modify </a:t>
            </a:r>
            <a:r>
              <a:rPr lang="en-US" dirty="0" smtClean="0"/>
              <a:t>it</a:t>
            </a:r>
            <a:br>
              <a:rPr lang="en-US" dirty="0" smtClean="0"/>
            </a:br>
            <a:endParaRPr lang="en-US" dirty="0" smtClean="0"/>
          </a:p>
          <a:p>
            <a:pPr lvl="1"/>
            <a:endParaRPr lang="en-US" dirty="0"/>
          </a:p>
          <a:p>
            <a:pPr lvl="1"/>
            <a:r>
              <a:rPr lang="en-US" dirty="0" smtClean="0"/>
              <a:t>robots</a:t>
            </a:r>
            <a:r>
              <a:rPr lang="en-US" dirty="0"/>
              <a:t>’ </a:t>
            </a:r>
            <a:r>
              <a:rPr lang="en-US" b="1" dirty="0"/>
              <a:t>sensing and communication </a:t>
            </a:r>
            <a:r>
              <a:rPr lang="en-US" b="1" dirty="0" smtClean="0"/>
              <a:t/>
            </a:r>
            <a:br>
              <a:rPr lang="en-US" b="1" dirty="0" smtClean="0"/>
            </a:br>
            <a:r>
              <a:rPr lang="en-US" b="1" dirty="0" smtClean="0"/>
              <a:t>capabilities </a:t>
            </a:r>
            <a:r>
              <a:rPr lang="en-US" b="1" dirty="0"/>
              <a:t>are </a:t>
            </a:r>
            <a:r>
              <a:rPr lang="en-US" b="1" dirty="0" smtClean="0"/>
              <a:t>local</a:t>
            </a:r>
            <a:br>
              <a:rPr lang="en-US" b="1" dirty="0" smtClean="0"/>
            </a:br>
            <a:endParaRPr lang="en-US" dirty="0" smtClean="0"/>
          </a:p>
          <a:p>
            <a:pPr lvl="1"/>
            <a:endParaRPr lang="en-US" dirty="0" smtClean="0"/>
          </a:p>
          <a:p>
            <a:pPr lvl="1"/>
            <a:r>
              <a:rPr lang="en-US" dirty="0" smtClean="0"/>
              <a:t>robots </a:t>
            </a:r>
            <a:r>
              <a:rPr lang="en-US" b="1" dirty="0"/>
              <a:t>do not have access to </a:t>
            </a:r>
            <a:r>
              <a:rPr lang="en-US" b="1" dirty="0" smtClean="0"/>
              <a:t/>
            </a:r>
            <a:br>
              <a:rPr lang="en-US" b="1" dirty="0" smtClean="0"/>
            </a:br>
            <a:r>
              <a:rPr lang="en-US" b="1" dirty="0" smtClean="0"/>
              <a:t>centralized </a:t>
            </a:r>
            <a:r>
              <a:rPr lang="en-US" b="1" dirty="0"/>
              <a:t>control</a:t>
            </a:r>
            <a:r>
              <a:rPr lang="en-US" dirty="0"/>
              <a:t> and/or </a:t>
            </a:r>
            <a:br>
              <a:rPr lang="en-US" dirty="0"/>
            </a:br>
            <a:r>
              <a:rPr lang="en-US" dirty="0" smtClean="0"/>
              <a:t>to </a:t>
            </a:r>
            <a:r>
              <a:rPr lang="en-US" dirty="0"/>
              <a:t>global </a:t>
            </a:r>
            <a:r>
              <a:rPr lang="en-US" dirty="0" smtClean="0"/>
              <a:t>knowledge</a:t>
            </a:r>
            <a:br>
              <a:rPr lang="en-US" dirty="0" smtClean="0"/>
            </a:br>
            <a:endParaRPr lang="en-US" dirty="0"/>
          </a:p>
          <a:p>
            <a:pPr lvl="1"/>
            <a:endParaRPr lang="en-US" dirty="0"/>
          </a:p>
          <a:p>
            <a:pPr lvl="1"/>
            <a:r>
              <a:rPr lang="en-US" dirty="0" smtClean="0"/>
              <a:t>robots </a:t>
            </a:r>
            <a:r>
              <a:rPr lang="en-US" b="1" dirty="0"/>
              <a:t>cooperate</a:t>
            </a:r>
            <a:r>
              <a:rPr lang="en-US" dirty="0"/>
              <a:t> to tackle a given </a:t>
            </a:r>
            <a:r>
              <a:rPr lang="en-US" dirty="0" smtClean="0"/>
              <a:t>task</a:t>
            </a:r>
            <a:r>
              <a:rPr lang="en-US" dirty="0">
                <a:solidFill>
                  <a:schemeClr val="accent2"/>
                </a:solidFill>
              </a:rPr>
              <a:t/>
            </a:r>
            <a:br>
              <a:rPr lang="en-US" dirty="0">
                <a:solidFill>
                  <a:schemeClr val="accent2"/>
                </a:solidFill>
              </a:rPr>
            </a:br>
            <a:endParaRPr lang="en-US" dirty="0" smtClean="0"/>
          </a:p>
        </p:txBody>
      </p:sp>
      <p:sp>
        <p:nvSpPr>
          <p:cNvPr id="4" name="Footer Placeholder 3"/>
          <p:cNvSpPr>
            <a:spLocks noGrp="1"/>
          </p:cNvSpPr>
          <p:nvPr>
            <p:ph type="ftr" sz="quarter" idx="11"/>
          </p:nvPr>
        </p:nvSpPr>
        <p:spPr/>
        <p:txBody>
          <a:bodyPr/>
          <a:lstStyle/>
          <a:p>
            <a:r>
              <a:rPr lang="en-US" dirty="0" smtClean="0"/>
              <a:t>Swarm Robotics Seminar,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11</a:t>
            </a:fld>
            <a:endParaRPr lang="en-US"/>
          </a:p>
        </p:txBody>
      </p:sp>
      <p:pic>
        <p:nvPicPr>
          <p:cNvPr id="7" name="Picture 6"/>
          <p:cNvPicPr>
            <a:picLocks noChangeAspect="1"/>
          </p:cNvPicPr>
          <p:nvPr/>
        </p:nvPicPr>
        <p:blipFill>
          <a:blip r:embed="rId3"/>
          <a:stretch>
            <a:fillRect/>
          </a:stretch>
        </p:blipFill>
        <p:spPr>
          <a:xfrm>
            <a:off x="2450426" y="206058"/>
            <a:ext cx="2064765" cy="1513110"/>
          </a:xfrm>
          <a:prstGeom prst="rect">
            <a:avLst/>
          </a:prstGeom>
        </p:spPr>
      </p:pic>
      <p:pic>
        <p:nvPicPr>
          <p:cNvPr id="8" name="Picture 7"/>
          <p:cNvPicPr>
            <a:picLocks noChangeAspect="1"/>
          </p:cNvPicPr>
          <p:nvPr/>
        </p:nvPicPr>
        <p:blipFill>
          <a:blip r:embed="rId4"/>
          <a:stretch>
            <a:fillRect/>
          </a:stretch>
        </p:blipFill>
        <p:spPr>
          <a:xfrm>
            <a:off x="4912868" y="206058"/>
            <a:ext cx="2690750" cy="1513110"/>
          </a:xfrm>
          <a:prstGeom prst="rect">
            <a:avLst/>
          </a:prstGeom>
        </p:spPr>
      </p:pic>
      <p:pic>
        <p:nvPicPr>
          <p:cNvPr id="9" name="Picture 8"/>
          <p:cNvPicPr>
            <a:picLocks noChangeAspect="1"/>
          </p:cNvPicPr>
          <p:nvPr/>
        </p:nvPicPr>
        <p:blipFill>
          <a:blip r:embed="rId5"/>
          <a:stretch>
            <a:fillRect/>
          </a:stretch>
        </p:blipFill>
        <p:spPr>
          <a:xfrm>
            <a:off x="4721443" y="1993065"/>
            <a:ext cx="2891547" cy="2207214"/>
          </a:xfrm>
          <a:prstGeom prst="rect">
            <a:avLst/>
          </a:prstGeom>
        </p:spPr>
      </p:pic>
      <p:pic>
        <p:nvPicPr>
          <p:cNvPr id="11" name="Picture 10"/>
          <p:cNvPicPr>
            <a:picLocks noChangeAspect="1"/>
          </p:cNvPicPr>
          <p:nvPr/>
        </p:nvPicPr>
        <p:blipFill>
          <a:blip r:embed="rId6"/>
          <a:stretch>
            <a:fillRect/>
          </a:stretch>
        </p:blipFill>
        <p:spPr>
          <a:xfrm>
            <a:off x="8392159" y="4381462"/>
            <a:ext cx="2599421" cy="2156662"/>
          </a:xfrm>
          <a:prstGeom prst="rect">
            <a:avLst/>
          </a:prstGeom>
        </p:spPr>
      </p:pic>
      <p:pic>
        <p:nvPicPr>
          <p:cNvPr id="12" name="Picture 11"/>
          <p:cNvPicPr>
            <a:picLocks noChangeAspect="1"/>
          </p:cNvPicPr>
          <p:nvPr/>
        </p:nvPicPr>
        <p:blipFill>
          <a:blip r:embed="rId7"/>
          <a:stretch>
            <a:fillRect/>
          </a:stretch>
        </p:blipFill>
        <p:spPr>
          <a:xfrm>
            <a:off x="5092860" y="4983219"/>
            <a:ext cx="1470632" cy="1341188"/>
          </a:xfrm>
          <a:prstGeom prst="rect">
            <a:avLst/>
          </a:prstGeom>
        </p:spPr>
      </p:pic>
      <p:sp>
        <p:nvSpPr>
          <p:cNvPr id="13" name="TextBox 12"/>
          <p:cNvSpPr txBox="1"/>
          <p:nvPr/>
        </p:nvSpPr>
        <p:spPr>
          <a:xfrm>
            <a:off x="2754160" y="-121319"/>
            <a:ext cx="1438214" cy="2215991"/>
          </a:xfrm>
          <a:prstGeom prst="rect">
            <a:avLst/>
          </a:prstGeom>
          <a:noFill/>
        </p:spPr>
        <p:txBody>
          <a:bodyPr wrap="none" rtlCol="0">
            <a:spAutoFit/>
          </a:bodyPr>
          <a:lstStyle/>
          <a:p>
            <a:r>
              <a:rPr lang="en-US" sz="13800" smtClean="0">
                <a:solidFill>
                  <a:srgbClr val="FF0000"/>
                </a:solidFill>
              </a:rPr>
              <a:t>X</a:t>
            </a:r>
            <a:endParaRPr lang="en-US" sz="13800">
              <a:solidFill>
                <a:srgbClr val="FF0000"/>
              </a:solidFill>
            </a:endParaRPr>
          </a:p>
        </p:txBody>
      </p:sp>
      <p:sp>
        <p:nvSpPr>
          <p:cNvPr id="14" name="TextBox 13"/>
          <p:cNvSpPr txBox="1"/>
          <p:nvPr/>
        </p:nvSpPr>
        <p:spPr>
          <a:xfrm>
            <a:off x="5441415" y="-119389"/>
            <a:ext cx="1438214" cy="2215991"/>
          </a:xfrm>
          <a:prstGeom prst="rect">
            <a:avLst/>
          </a:prstGeom>
          <a:noFill/>
        </p:spPr>
        <p:txBody>
          <a:bodyPr wrap="none" rtlCol="0">
            <a:spAutoFit/>
          </a:bodyPr>
          <a:lstStyle/>
          <a:p>
            <a:r>
              <a:rPr lang="en-US" sz="13800" smtClean="0">
                <a:solidFill>
                  <a:srgbClr val="FF0000"/>
                </a:solidFill>
              </a:rPr>
              <a:t>X</a:t>
            </a:r>
            <a:endParaRPr lang="en-US" sz="13800">
              <a:solidFill>
                <a:srgbClr val="FF0000"/>
              </a:solidFill>
            </a:endParaRPr>
          </a:p>
        </p:txBody>
      </p:sp>
      <p:sp>
        <p:nvSpPr>
          <p:cNvPr id="15" name="TextBox 14"/>
          <p:cNvSpPr txBox="1"/>
          <p:nvPr/>
        </p:nvSpPr>
        <p:spPr>
          <a:xfrm>
            <a:off x="5448109" y="1984288"/>
            <a:ext cx="1438214" cy="2215991"/>
          </a:xfrm>
          <a:prstGeom prst="rect">
            <a:avLst/>
          </a:prstGeom>
          <a:noFill/>
        </p:spPr>
        <p:txBody>
          <a:bodyPr wrap="none" rtlCol="0">
            <a:spAutoFit/>
          </a:bodyPr>
          <a:lstStyle/>
          <a:p>
            <a:r>
              <a:rPr lang="en-US" sz="13800" smtClean="0">
                <a:solidFill>
                  <a:srgbClr val="FF0000"/>
                </a:solidFill>
              </a:rPr>
              <a:t>X</a:t>
            </a:r>
            <a:endParaRPr lang="en-US" sz="13800">
              <a:solidFill>
                <a:srgbClr val="FF0000"/>
              </a:solidFill>
            </a:endParaRPr>
          </a:p>
        </p:txBody>
      </p:sp>
      <p:sp>
        <p:nvSpPr>
          <p:cNvPr id="17" name="TextBox 16"/>
          <p:cNvSpPr txBox="1"/>
          <p:nvPr/>
        </p:nvSpPr>
        <p:spPr>
          <a:xfrm>
            <a:off x="8960429" y="4291936"/>
            <a:ext cx="1438214" cy="2215991"/>
          </a:xfrm>
          <a:prstGeom prst="rect">
            <a:avLst/>
          </a:prstGeom>
          <a:noFill/>
        </p:spPr>
        <p:txBody>
          <a:bodyPr wrap="none" rtlCol="0">
            <a:spAutoFit/>
          </a:bodyPr>
          <a:lstStyle/>
          <a:p>
            <a:r>
              <a:rPr lang="en-US" sz="13800" smtClean="0">
                <a:solidFill>
                  <a:srgbClr val="FF0000"/>
                </a:solidFill>
              </a:rPr>
              <a:t>X</a:t>
            </a:r>
            <a:endParaRPr lang="en-US" sz="13800">
              <a:solidFill>
                <a:srgbClr val="FF0000"/>
              </a:solidFill>
            </a:endParaRPr>
          </a:p>
        </p:txBody>
      </p:sp>
      <p:sp>
        <p:nvSpPr>
          <p:cNvPr id="18" name="TextBox 17"/>
          <p:cNvSpPr txBox="1"/>
          <p:nvPr/>
        </p:nvSpPr>
        <p:spPr>
          <a:xfrm>
            <a:off x="5144035" y="4544035"/>
            <a:ext cx="1438214" cy="2215991"/>
          </a:xfrm>
          <a:prstGeom prst="rect">
            <a:avLst/>
          </a:prstGeom>
          <a:noFill/>
        </p:spPr>
        <p:txBody>
          <a:bodyPr wrap="none" rtlCol="0">
            <a:spAutoFit/>
          </a:bodyPr>
          <a:lstStyle/>
          <a:p>
            <a:r>
              <a:rPr lang="en-US" sz="13800" smtClean="0">
                <a:solidFill>
                  <a:srgbClr val="FF0000"/>
                </a:solidFill>
              </a:rPr>
              <a:t>X</a:t>
            </a:r>
            <a:endParaRPr lang="en-US" sz="13800">
              <a:solidFill>
                <a:srgbClr val="FF0000"/>
              </a:solidFill>
            </a:endParaRPr>
          </a:p>
        </p:txBody>
      </p:sp>
      <p:pic>
        <p:nvPicPr>
          <p:cNvPr id="2" name="Picture 1"/>
          <p:cNvPicPr>
            <a:picLocks noChangeAspect="1"/>
          </p:cNvPicPr>
          <p:nvPr/>
        </p:nvPicPr>
        <p:blipFill>
          <a:blip r:embed="rId8"/>
          <a:stretch>
            <a:fillRect/>
          </a:stretch>
        </p:blipFill>
        <p:spPr>
          <a:xfrm>
            <a:off x="7865083" y="213616"/>
            <a:ext cx="4010526" cy="4010526"/>
          </a:xfrm>
          <a:prstGeom prst="rect">
            <a:avLst/>
          </a:prstGeom>
        </p:spPr>
      </p:pic>
      <p:sp>
        <p:nvSpPr>
          <p:cNvPr id="19" name="TextBox 18"/>
          <p:cNvSpPr txBox="1"/>
          <p:nvPr/>
        </p:nvSpPr>
        <p:spPr>
          <a:xfrm>
            <a:off x="8504324" y="-58638"/>
            <a:ext cx="2791149" cy="4508927"/>
          </a:xfrm>
          <a:prstGeom prst="rect">
            <a:avLst/>
          </a:prstGeom>
          <a:noFill/>
        </p:spPr>
        <p:txBody>
          <a:bodyPr wrap="none" rtlCol="0">
            <a:spAutoFit/>
          </a:bodyPr>
          <a:lstStyle/>
          <a:p>
            <a:r>
              <a:rPr lang="en-US" sz="28700" smtClean="0">
                <a:solidFill>
                  <a:srgbClr val="FF0000"/>
                </a:solidFill>
              </a:rPr>
              <a:t>X</a:t>
            </a:r>
            <a:endParaRPr lang="en-US" sz="28700">
              <a:solidFill>
                <a:srgbClr val="FF0000"/>
              </a:solidFill>
            </a:endParaRPr>
          </a:p>
        </p:txBody>
      </p:sp>
    </p:spTree>
    <p:extLst>
      <p:ext uri="{BB962C8B-B14F-4D97-AF65-F5344CB8AC3E}">
        <p14:creationId xmlns:p14="http://schemas.microsoft.com/office/powerpoint/2010/main" val="35598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13" grpId="0"/>
      <p:bldP spid="14" grpId="0"/>
      <p:bldP spid="15" grpId="0"/>
      <p:bldP spid="17" grpId="0"/>
      <p:bldP spid="18" grpId="0"/>
      <p:bldP spid="1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47198"/>
            <a:ext cx="10054834" cy="3616452"/>
          </a:xfrm>
        </p:spPr>
        <p:txBody>
          <a:bodyPr/>
          <a:lstStyle/>
          <a:p>
            <a:r>
              <a:rPr lang="en-US" dirty="0"/>
              <a:t>It is important to note that the ants will usually reach a state of consensus, with the majority adopting one of the two branches. This is true even if both branches are the same length. </a:t>
            </a:r>
          </a:p>
          <a:p>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110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90" y="2069438"/>
            <a:ext cx="6688949" cy="4340506"/>
          </a:xfrm>
          <a:prstGeom prst="rect">
            <a:avLst/>
          </a:prstGeom>
        </p:spPr>
      </p:pic>
    </p:spTree>
    <p:extLst>
      <p:ext uri="{BB962C8B-B14F-4D97-AF65-F5344CB8AC3E}">
        <p14:creationId xmlns:p14="http://schemas.microsoft.com/office/powerpoint/2010/main" val="6680166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59298"/>
            <a:ext cx="7729728" cy="1188720"/>
          </a:xfrm>
        </p:spPr>
        <p:txBody>
          <a:bodyPr/>
          <a:lstStyle/>
          <a:p>
            <a:r>
              <a:rPr lang="en-US" dirty="0" smtClean="0"/>
              <a:t>PHEROMONES IN WAGGLE</a:t>
            </a:r>
            <a:endParaRPr lang="en-US" dirty="0"/>
          </a:p>
        </p:txBody>
      </p:sp>
      <p:sp>
        <p:nvSpPr>
          <p:cNvPr id="3" name="Content Placeholder 2"/>
          <p:cNvSpPr>
            <a:spLocks noGrp="1"/>
          </p:cNvSpPr>
          <p:nvPr>
            <p:ph idx="1"/>
          </p:nvPr>
        </p:nvSpPr>
        <p:spPr>
          <a:xfrm>
            <a:off x="1068582" y="1886749"/>
            <a:ext cx="10344055" cy="4664522"/>
          </a:xfrm>
        </p:spPr>
        <p:txBody>
          <a:bodyPr>
            <a:normAutofit/>
          </a:bodyPr>
          <a:lstStyle/>
          <a:p>
            <a:r>
              <a:rPr lang="en-US" dirty="0" smtClean="0"/>
              <a:t>Go </a:t>
            </a:r>
            <a:r>
              <a:rPr lang="en-US" dirty="0"/>
              <a:t>to the main Waggle </a:t>
            </a:r>
            <a:r>
              <a:rPr lang="en-US" dirty="0" smtClean="0"/>
              <a:t>page (or just hit your browser’s back button):</a:t>
            </a:r>
            <a:endParaRPr lang="en-US" dirty="0"/>
          </a:p>
          <a:p>
            <a:pPr lvl="1"/>
            <a:r>
              <a:rPr lang="en-US" dirty="0">
                <a:hlinkClick r:id="rId3"/>
              </a:rPr>
              <a:t>http://bots.cs.mun.ca/waggle/</a:t>
            </a:r>
            <a:endParaRPr lang="en-US" dirty="0"/>
          </a:p>
          <a:p>
            <a:r>
              <a:rPr lang="en-US" dirty="0" smtClean="0"/>
              <a:t>Select </a:t>
            </a:r>
            <a:r>
              <a:rPr lang="en-US" dirty="0"/>
              <a:t>the </a:t>
            </a:r>
            <a:r>
              <a:rPr lang="en-US" b="1" dirty="0" smtClean="0"/>
              <a:t>Pheromones </a:t>
            </a:r>
            <a:r>
              <a:rPr lang="en-US" dirty="0" smtClean="0"/>
              <a:t>level</a:t>
            </a:r>
          </a:p>
          <a:p>
            <a:r>
              <a:rPr lang="en-US" dirty="0" smtClean="0"/>
              <a:t>The robot has a new layout of sensors:</a:t>
            </a:r>
            <a:endParaRPr lang="en-US"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111</a:t>
            </a:fld>
            <a:endParaRPr lang="en-US"/>
          </a:p>
        </p:txBody>
      </p:sp>
      <p:pic>
        <p:nvPicPr>
          <p:cNvPr id="6" name="Picture 5"/>
          <p:cNvPicPr>
            <a:picLocks noChangeAspect="1"/>
          </p:cNvPicPr>
          <p:nvPr/>
        </p:nvPicPr>
        <p:blipFill>
          <a:blip r:embed="rId4"/>
          <a:stretch>
            <a:fillRect/>
          </a:stretch>
        </p:blipFill>
        <p:spPr>
          <a:xfrm>
            <a:off x="4952919" y="3963846"/>
            <a:ext cx="1424732" cy="1658643"/>
          </a:xfrm>
          <a:prstGeom prst="rect">
            <a:avLst/>
          </a:prstGeom>
        </p:spPr>
      </p:pic>
      <p:sp>
        <p:nvSpPr>
          <p:cNvPr id="12" name="TextBox 11"/>
          <p:cNvSpPr txBox="1"/>
          <p:nvPr/>
        </p:nvSpPr>
        <p:spPr>
          <a:xfrm>
            <a:off x="2145475" y="5717380"/>
            <a:ext cx="2645276" cy="369332"/>
          </a:xfrm>
          <a:prstGeom prst="rect">
            <a:avLst/>
          </a:prstGeom>
          <a:noFill/>
        </p:spPr>
        <p:txBody>
          <a:bodyPr wrap="none" rtlCol="0">
            <a:spAutoFit/>
          </a:bodyPr>
          <a:lstStyle/>
          <a:p>
            <a:r>
              <a:rPr lang="en-CA" dirty="0" smtClean="0">
                <a:solidFill>
                  <a:srgbClr val="FF0000"/>
                </a:solidFill>
              </a:rPr>
              <a:t>Left/right obstacle sensors</a:t>
            </a:r>
            <a:endParaRPr lang="en-CA" dirty="0">
              <a:solidFill>
                <a:srgbClr val="FF0000"/>
              </a:solidFill>
            </a:endParaRPr>
          </a:p>
        </p:txBody>
      </p:sp>
      <p:sp>
        <p:nvSpPr>
          <p:cNvPr id="13" name="TextBox 12"/>
          <p:cNvSpPr txBox="1"/>
          <p:nvPr/>
        </p:nvSpPr>
        <p:spPr>
          <a:xfrm>
            <a:off x="6905542" y="4939337"/>
            <a:ext cx="4292650" cy="369332"/>
          </a:xfrm>
          <a:prstGeom prst="rect">
            <a:avLst/>
          </a:prstGeom>
          <a:noFill/>
        </p:spPr>
        <p:txBody>
          <a:bodyPr wrap="none" rtlCol="0">
            <a:spAutoFit/>
          </a:bodyPr>
          <a:lstStyle/>
          <a:p>
            <a:r>
              <a:rPr lang="en-CA" b="1" dirty="0" smtClean="0">
                <a:solidFill>
                  <a:srgbClr val="FF0000"/>
                </a:solidFill>
              </a:rPr>
              <a:t>Three pheromone / nest scent sensors</a:t>
            </a:r>
            <a:endParaRPr lang="en-CA" b="1" dirty="0">
              <a:solidFill>
                <a:srgbClr val="FF0000"/>
              </a:solidFill>
            </a:endParaRPr>
          </a:p>
        </p:txBody>
      </p:sp>
      <p:sp>
        <p:nvSpPr>
          <p:cNvPr id="14" name="TextBox 13"/>
          <p:cNvSpPr txBox="1"/>
          <p:nvPr/>
        </p:nvSpPr>
        <p:spPr>
          <a:xfrm>
            <a:off x="5968508" y="4066068"/>
            <a:ext cx="2319866" cy="369332"/>
          </a:xfrm>
          <a:prstGeom prst="rect">
            <a:avLst/>
          </a:prstGeom>
          <a:noFill/>
        </p:spPr>
        <p:txBody>
          <a:bodyPr wrap="none" rtlCol="0">
            <a:spAutoFit/>
          </a:bodyPr>
          <a:lstStyle/>
          <a:p>
            <a:r>
              <a:rPr lang="en-CA" dirty="0" smtClean="0">
                <a:solidFill>
                  <a:srgbClr val="FF0000"/>
                </a:solidFill>
              </a:rPr>
              <a:t>Puck sensor (enlarged)</a:t>
            </a:r>
            <a:endParaRPr lang="en-CA" dirty="0">
              <a:solidFill>
                <a:srgbClr val="FF0000"/>
              </a:solidFill>
            </a:endParaRPr>
          </a:p>
        </p:txBody>
      </p:sp>
      <p:cxnSp>
        <p:nvCxnSpPr>
          <p:cNvPr id="15" name="Curved Connector 14"/>
          <p:cNvCxnSpPr>
            <a:stCxn id="12" idx="3"/>
          </p:cNvCxnSpPr>
          <p:nvPr/>
        </p:nvCxnSpPr>
        <p:spPr>
          <a:xfrm flipV="1">
            <a:off x="4790751" y="5528783"/>
            <a:ext cx="1177757" cy="373263"/>
          </a:xfrm>
          <a:prstGeom prst="curvedConnector3">
            <a:avLst>
              <a:gd name="adj1" fmla="val 99139"/>
            </a:avLst>
          </a:prstGeom>
          <a:ln w="28575">
            <a:solidFill>
              <a:srgbClr val="FF0000"/>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5400000" flipH="1" flipV="1">
            <a:off x="4310668" y="4925811"/>
            <a:ext cx="1453573" cy="493405"/>
          </a:xfrm>
          <a:prstGeom prst="curvedConnector3">
            <a:avLst>
              <a:gd name="adj1" fmla="val 100166"/>
            </a:avLst>
          </a:prstGeom>
          <a:ln w="28575">
            <a:solidFill>
              <a:srgbClr val="FF0000"/>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3" idx="1"/>
          </p:cNvCxnSpPr>
          <p:nvPr/>
        </p:nvCxnSpPr>
        <p:spPr>
          <a:xfrm rot="10800000" flipV="1">
            <a:off x="6096000" y="5124003"/>
            <a:ext cx="809542" cy="144572"/>
          </a:xfrm>
          <a:prstGeom prst="curvedConnector3">
            <a:avLst>
              <a:gd name="adj1" fmla="val 50000"/>
            </a:avLst>
          </a:prstGeom>
          <a:ln w="28575">
            <a:solidFill>
              <a:srgbClr val="FF0000"/>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Curved Connector 26"/>
          <p:cNvCxnSpPr/>
          <p:nvPr/>
        </p:nvCxnSpPr>
        <p:spPr>
          <a:xfrm rot="10800000">
            <a:off x="6095999" y="4779702"/>
            <a:ext cx="820546" cy="344303"/>
          </a:xfrm>
          <a:prstGeom prst="curvedConnector3">
            <a:avLst>
              <a:gd name="adj1" fmla="val 50000"/>
            </a:avLst>
          </a:prstGeom>
          <a:ln w="28575">
            <a:solidFill>
              <a:srgbClr val="FF0000"/>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3" idx="1"/>
          </p:cNvCxnSpPr>
          <p:nvPr/>
        </p:nvCxnSpPr>
        <p:spPr>
          <a:xfrm rot="10800000">
            <a:off x="5757552" y="4435429"/>
            <a:ext cx="1147991" cy="688575"/>
          </a:xfrm>
          <a:prstGeom prst="curvedConnector3">
            <a:avLst>
              <a:gd name="adj1" fmla="val 15719"/>
            </a:avLst>
          </a:prstGeom>
          <a:ln w="28575">
            <a:solidFill>
              <a:srgbClr val="FF0000"/>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93531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968" y="137912"/>
            <a:ext cx="10054834" cy="543202"/>
          </a:xfrm>
        </p:spPr>
        <p:txBody>
          <a:bodyPr/>
          <a:lstStyle/>
          <a:p>
            <a:r>
              <a:rPr lang="en-CA" dirty="0" smtClean="0"/>
              <a:t>The “Select grid visibility” dropdown offers three choices:</a:t>
            </a:r>
            <a:endParaRPr lang="en-CA" dirty="0"/>
          </a:p>
        </p:txBody>
      </p:sp>
      <p:sp>
        <p:nvSpPr>
          <p:cNvPr id="5" name="Slide Number Placeholder 4"/>
          <p:cNvSpPr>
            <a:spLocks noGrp="1"/>
          </p:cNvSpPr>
          <p:nvPr>
            <p:ph type="sldNum" sz="quarter" idx="12"/>
          </p:nvPr>
        </p:nvSpPr>
        <p:spPr/>
        <p:txBody>
          <a:bodyPr/>
          <a:lstStyle/>
          <a:p>
            <a:fld id="{3A5A74ED-6A13-9D44-9952-CB1E1353BB4A}" type="slidenum">
              <a:rPr lang="en-US" smtClean="0"/>
              <a:t>112</a:t>
            </a:fld>
            <a:endParaRPr lang="en-US"/>
          </a:p>
        </p:txBody>
      </p:sp>
      <p:pic>
        <p:nvPicPr>
          <p:cNvPr id="7" name="Picture 6"/>
          <p:cNvPicPr>
            <a:picLocks noChangeAspect="1"/>
          </p:cNvPicPr>
          <p:nvPr/>
        </p:nvPicPr>
        <p:blipFill>
          <a:blip r:embed="rId2"/>
          <a:stretch>
            <a:fillRect/>
          </a:stretch>
        </p:blipFill>
        <p:spPr>
          <a:xfrm>
            <a:off x="4057890" y="681114"/>
            <a:ext cx="3856430" cy="3983483"/>
          </a:xfrm>
          <a:prstGeom prst="rect">
            <a:avLst/>
          </a:prstGeom>
        </p:spPr>
      </p:pic>
      <p:pic>
        <p:nvPicPr>
          <p:cNvPr id="9" name="Picture 8"/>
          <p:cNvPicPr>
            <a:picLocks noChangeAspect="1"/>
          </p:cNvPicPr>
          <p:nvPr/>
        </p:nvPicPr>
        <p:blipFill rotWithShape="1">
          <a:blip r:embed="rId3"/>
          <a:srcRect t="-1" b="589"/>
          <a:stretch/>
        </p:blipFill>
        <p:spPr>
          <a:xfrm>
            <a:off x="207888" y="692690"/>
            <a:ext cx="3812729" cy="3983482"/>
          </a:xfrm>
          <a:prstGeom prst="rect">
            <a:avLst/>
          </a:prstGeom>
        </p:spPr>
      </p:pic>
      <p:pic>
        <p:nvPicPr>
          <p:cNvPr id="10" name="Picture 9"/>
          <p:cNvPicPr>
            <a:picLocks noChangeAspect="1"/>
          </p:cNvPicPr>
          <p:nvPr/>
        </p:nvPicPr>
        <p:blipFill>
          <a:blip r:embed="rId4"/>
          <a:stretch>
            <a:fillRect/>
          </a:stretch>
        </p:blipFill>
        <p:spPr>
          <a:xfrm>
            <a:off x="7994959" y="681114"/>
            <a:ext cx="3815168" cy="3995058"/>
          </a:xfrm>
          <a:prstGeom prst="rect">
            <a:avLst/>
          </a:prstGeom>
        </p:spPr>
      </p:pic>
      <p:sp>
        <p:nvSpPr>
          <p:cNvPr id="12" name="TextBox 11"/>
          <p:cNvSpPr txBox="1"/>
          <p:nvPr/>
        </p:nvSpPr>
        <p:spPr>
          <a:xfrm>
            <a:off x="207888" y="4803492"/>
            <a:ext cx="3812729" cy="646331"/>
          </a:xfrm>
          <a:prstGeom prst="rect">
            <a:avLst/>
          </a:prstGeom>
          <a:noFill/>
        </p:spPr>
        <p:txBody>
          <a:bodyPr wrap="square" rtlCol="0">
            <a:spAutoFit/>
          </a:bodyPr>
          <a:lstStyle/>
          <a:p>
            <a:r>
              <a:rPr lang="en-CA" dirty="0" smtClean="0"/>
              <a:t>No grid:</a:t>
            </a:r>
          </a:p>
          <a:p>
            <a:r>
              <a:rPr lang="en-CA" dirty="0" smtClean="0"/>
              <a:t>- White background just as before</a:t>
            </a:r>
            <a:endParaRPr lang="en-CA" dirty="0"/>
          </a:p>
        </p:txBody>
      </p:sp>
      <p:sp>
        <p:nvSpPr>
          <p:cNvPr id="13" name="TextBox 12"/>
          <p:cNvSpPr txBox="1"/>
          <p:nvPr/>
        </p:nvSpPr>
        <p:spPr>
          <a:xfrm>
            <a:off x="4079740" y="4815183"/>
            <a:ext cx="3812729" cy="2031325"/>
          </a:xfrm>
          <a:prstGeom prst="rect">
            <a:avLst/>
          </a:prstGeom>
          <a:noFill/>
        </p:spPr>
        <p:txBody>
          <a:bodyPr wrap="square" rtlCol="0">
            <a:spAutoFit/>
          </a:bodyPr>
          <a:lstStyle/>
          <a:p>
            <a:r>
              <a:rPr lang="en-CA" dirty="0" smtClean="0"/>
              <a:t>Show Pheromone Grid:</a:t>
            </a:r>
          </a:p>
          <a:p>
            <a:pPr marL="285750" indent="-285750">
              <a:buFontTx/>
              <a:buChar char="-"/>
            </a:pPr>
            <a:r>
              <a:rPr lang="en-CA" dirty="0" smtClean="0"/>
              <a:t>Displays the quantity of pheromone:</a:t>
            </a:r>
          </a:p>
          <a:p>
            <a:pPr marL="742950" lvl="1" indent="-285750">
              <a:buFontTx/>
              <a:buChar char="-"/>
            </a:pPr>
            <a:r>
              <a:rPr lang="en-CA" dirty="0" smtClean="0"/>
              <a:t>0: Black</a:t>
            </a:r>
          </a:p>
          <a:p>
            <a:pPr marL="742950" lvl="1" indent="-285750">
              <a:buFontTx/>
              <a:buChar char="-"/>
            </a:pPr>
            <a:r>
              <a:rPr lang="en-CA" dirty="0" smtClean="0"/>
              <a:t>1: White</a:t>
            </a:r>
          </a:p>
          <a:p>
            <a:pPr marL="285750" indent="-285750">
              <a:buFontTx/>
              <a:buChar char="-"/>
            </a:pPr>
            <a:r>
              <a:rPr lang="en-CA" dirty="0" smtClean="0"/>
              <a:t>Appears black initially because no pheromone has been deposited</a:t>
            </a:r>
            <a:endParaRPr lang="en-CA" dirty="0"/>
          </a:p>
        </p:txBody>
      </p:sp>
      <p:sp>
        <p:nvSpPr>
          <p:cNvPr id="14" name="TextBox 13"/>
          <p:cNvSpPr txBox="1"/>
          <p:nvPr/>
        </p:nvSpPr>
        <p:spPr>
          <a:xfrm>
            <a:off x="7997398" y="4825433"/>
            <a:ext cx="3812729" cy="1200329"/>
          </a:xfrm>
          <a:prstGeom prst="rect">
            <a:avLst/>
          </a:prstGeom>
          <a:noFill/>
        </p:spPr>
        <p:txBody>
          <a:bodyPr wrap="square" rtlCol="0">
            <a:spAutoFit/>
          </a:bodyPr>
          <a:lstStyle/>
          <a:p>
            <a:r>
              <a:rPr lang="en-CA" dirty="0" smtClean="0"/>
              <a:t>Show Nest Grid:</a:t>
            </a:r>
          </a:p>
          <a:p>
            <a:pPr marL="285750" indent="-285750">
              <a:buFontTx/>
              <a:buChar char="-"/>
            </a:pPr>
            <a:r>
              <a:rPr lang="en-CA" dirty="0" smtClean="0"/>
              <a:t>Displays the quantity of nest scent:</a:t>
            </a:r>
          </a:p>
          <a:p>
            <a:pPr marL="742950" lvl="1" indent="-285750">
              <a:buFontTx/>
              <a:buChar char="-"/>
            </a:pPr>
            <a:r>
              <a:rPr lang="en-CA" dirty="0" smtClean="0"/>
              <a:t>0: Black</a:t>
            </a:r>
          </a:p>
          <a:p>
            <a:pPr marL="742950" lvl="1" indent="-285750">
              <a:buFontTx/>
              <a:buChar char="-"/>
            </a:pPr>
            <a:r>
              <a:rPr lang="en-CA" dirty="0" smtClean="0"/>
              <a:t>1: White</a:t>
            </a:r>
            <a:endParaRPr lang="en-CA" dirty="0"/>
          </a:p>
        </p:txBody>
      </p:sp>
      <p:cxnSp>
        <p:nvCxnSpPr>
          <p:cNvPr id="15" name="Curved Connector 14"/>
          <p:cNvCxnSpPr/>
          <p:nvPr/>
        </p:nvCxnSpPr>
        <p:spPr>
          <a:xfrm rot="10800000" flipV="1">
            <a:off x="1069849" y="3396237"/>
            <a:ext cx="504309" cy="492056"/>
          </a:xfrm>
          <a:prstGeom prst="curvedConnector3">
            <a:avLst>
              <a:gd name="adj1" fmla="val 50000"/>
            </a:avLst>
          </a:prstGeom>
          <a:ln w="28575">
            <a:solidFill>
              <a:srgbClr val="FF0000"/>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611431" y="3082215"/>
            <a:ext cx="1374287" cy="646331"/>
          </a:xfrm>
          <a:prstGeom prst="rect">
            <a:avLst/>
          </a:prstGeom>
          <a:noFill/>
        </p:spPr>
        <p:txBody>
          <a:bodyPr wrap="none" rtlCol="0">
            <a:spAutoFit/>
          </a:bodyPr>
          <a:lstStyle/>
          <a:p>
            <a:r>
              <a:rPr lang="en-CA" dirty="0" smtClean="0">
                <a:solidFill>
                  <a:srgbClr val="FF0000"/>
                </a:solidFill>
              </a:rPr>
              <a:t>Green pucks</a:t>
            </a:r>
          </a:p>
          <a:p>
            <a:r>
              <a:rPr lang="en-CA" dirty="0" smtClean="0">
                <a:solidFill>
                  <a:srgbClr val="FF0000"/>
                </a:solidFill>
              </a:rPr>
              <a:t>(Food)</a:t>
            </a:r>
            <a:endParaRPr lang="en-CA" dirty="0">
              <a:solidFill>
                <a:srgbClr val="FF0000"/>
              </a:solidFill>
            </a:endParaRPr>
          </a:p>
        </p:txBody>
      </p:sp>
      <p:sp>
        <p:nvSpPr>
          <p:cNvPr id="18" name="TextBox 17"/>
          <p:cNvSpPr txBox="1"/>
          <p:nvPr/>
        </p:nvSpPr>
        <p:spPr>
          <a:xfrm>
            <a:off x="2782403" y="3888293"/>
            <a:ext cx="639919" cy="369332"/>
          </a:xfrm>
          <a:prstGeom prst="rect">
            <a:avLst/>
          </a:prstGeom>
          <a:noFill/>
        </p:spPr>
        <p:txBody>
          <a:bodyPr wrap="none" rtlCol="0">
            <a:spAutoFit/>
          </a:bodyPr>
          <a:lstStyle/>
          <a:p>
            <a:r>
              <a:rPr lang="en-CA" dirty="0" smtClean="0">
                <a:solidFill>
                  <a:srgbClr val="FF0000"/>
                </a:solidFill>
              </a:rPr>
              <a:t>Nest</a:t>
            </a:r>
            <a:endParaRPr lang="en-CA" dirty="0">
              <a:solidFill>
                <a:srgbClr val="FF0000"/>
              </a:solidFill>
            </a:endParaRPr>
          </a:p>
        </p:txBody>
      </p:sp>
    </p:spTree>
    <p:extLst>
      <p:ext uri="{BB962C8B-B14F-4D97-AF65-F5344CB8AC3E}">
        <p14:creationId xmlns:p14="http://schemas.microsoft.com/office/powerpoint/2010/main" val="1041239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Nest scent?</a:t>
            </a:r>
            <a:endParaRPr lang="en-CA" dirty="0"/>
          </a:p>
        </p:txBody>
      </p:sp>
      <p:sp>
        <p:nvSpPr>
          <p:cNvPr id="3" name="Content Placeholder 2"/>
          <p:cNvSpPr>
            <a:spLocks noGrp="1"/>
          </p:cNvSpPr>
          <p:nvPr>
            <p:ph idx="1"/>
          </p:nvPr>
        </p:nvSpPr>
        <p:spPr/>
        <p:txBody>
          <a:bodyPr/>
          <a:lstStyle/>
          <a:p>
            <a:r>
              <a:rPr lang="en-CA" dirty="0" smtClean="0"/>
              <a:t>Once grabbing a puck (food) the robot needs to get it back to the nest</a:t>
            </a:r>
          </a:p>
          <a:p>
            <a:r>
              <a:rPr lang="en-CA" dirty="0" smtClean="0"/>
              <a:t>Real ants have a variety of navigation strategies:</a:t>
            </a:r>
          </a:p>
          <a:p>
            <a:pPr lvl="1"/>
            <a:r>
              <a:rPr lang="en-CA" dirty="0" smtClean="0"/>
              <a:t>Visual homing by comparing the current image with one captured at the nest</a:t>
            </a:r>
          </a:p>
          <a:p>
            <a:pPr lvl="1"/>
            <a:r>
              <a:rPr lang="en-CA" dirty="0" smtClean="0"/>
              <a:t>Learning their own visual path</a:t>
            </a:r>
          </a:p>
          <a:p>
            <a:pPr lvl="1"/>
            <a:r>
              <a:rPr lang="en-CA" dirty="0" smtClean="0"/>
              <a:t>Path integration: Integrating velocity over time</a:t>
            </a:r>
          </a:p>
          <a:p>
            <a:r>
              <a:rPr lang="en-CA" dirty="0" smtClean="0"/>
              <a:t>We’ll simplify and assume they can somehow smell the nest over a wide area</a:t>
            </a:r>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113</a:t>
            </a:fld>
            <a:endParaRPr lang="en-US"/>
          </a:p>
        </p:txBody>
      </p:sp>
    </p:spTree>
    <p:extLst>
      <p:ext uri="{BB962C8B-B14F-4D97-AF65-F5344CB8AC3E}">
        <p14:creationId xmlns:p14="http://schemas.microsoft.com/office/powerpoint/2010/main" val="8739941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2926" y="300941"/>
            <a:ext cx="4781755" cy="5953555"/>
          </a:xfrm>
        </p:spPr>
        <p:txBody>
          <a:bodyPr/>
          <a:lstStyle/>
          <a:p>
            <a:r>
              <a:rPr lang="en-CA" dirty="0" smtClean="0"/>
              <a:t>Each cell has a value in the range [0, </a:t>
            </a:r>
            <a:r>
              <a:rPr lang="en-CA" dirty="0" smtClean="0">
                <a:latin typeface="Arial" charset="0"/>
                <a:ea typeface="Arial" charset="0"/>
                <a:cs typeface="Arial" charset="0"/>
              </a:rPr>
              <a:t>1</a:t>
            </a:r>
            <a:r>
              <a:rPr lang="en-CA" dirty="0" smtClean="0"/>
              <a:t>] corresponding to its distance to the nest:</a:t>
            </a:r>
          </a:p>
          <a:p>
            <a:pPr lvl="1"/>
            <a:r>
              <a:rPr lang="en-CA" dirty="0" smtClean="0"/>
              <a:t>0 (Black): Cell is at maximum distance to the nest</a:t>
            </a:r>
          </a:p>
          <a:p>
            <a:pPr lvl="1"/>
            <a:r>
              <a:rPr lang="en-CA" dirty="0" smtClean="0">
                <a:latin typeface="Arial" charset="0"/>
                <a:ea typeface="Arial" charset="0"/>
                <a:cs typeface="Arial" charset="0"/>
              </a:rPr>
              <a:t>1</a:t>
            </a:r>
            <a:r>
              <a:rPr lang="en-CA" dirty="0" smtClean="0"/>
              <a:t> (White): Cell is at the centre of the nest (distance 0)</a:t>
            </a:r>
          </a:p>
          <a:p>
            <a:r>
              <a:rPr lang="en-CA" dirty="0" smtClean="0"/>
              <a:t>So the nest scent grid forms a hill with the nest on top</a:t>
            </a:r>
          </a:p>
          <a:p>
            <a:r>
              <a:rPr lang="en-CA" dirty="0" smtClean="0"/>
              <a:t>This hill can be climbed by always moving in the direction of the highest sensor value</a:t>
            </a:r>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114</a:t>
            </a:fld>
            <a:endParaRPr lang="en-US"/>
          </a:p>
        </p:txBody>
      </p:sp>
      <p:pic>
        <p:nvPicPr>
          <p:cNvPr id="6" name="Picture 5"/>
          <p:cNvPicPr>
            <a:picLocks noChangeAspect="1"/>
          </p:cNvPicPr>
          <p:nvPr/>
        </p:nvPicPr>
        <p:blipFill>
          <a:blip r:embed="rId2"/>
          <a:stretch>
            <a:fillRect/>
          </a:stretch>
        </p:blipFill>
        <p:spPr>
          <a:xfrm>
            <a:off x="320944" y="300941"/>
            <a:ext cx="5558996" cy="5821110"/>
          </a:xfrm>
          <a:prstGeom prst="rect">
            <a:avLst/>
          </a:prstGeom>
        </p:spPr>
      </p:pic>
    </p:spTree>
    <p:extLst>
      <p:ext uri="{BB962C8B-B14F-4D97-AF65-F5344CB8AC3E}">
        <p14:creationId xmlns:p14="http://schemas.microsoft.com/office/powerpoint/2010/main" val="11170187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76992" y="2177194"/>
            <a:ext cx="2832100" cy="495300"/>
          </a:xfrm>
          <a:prstGeom prst="rect">
            <a:avLst/>
          </a:prstGeom>
        </p:spPr>
      </p:pic>
      <p:pic>
        <p:nvPicPr>
          <p:cNvPr id="8" name="Picture 7"/>
          <p:cNvPicPr>
            <a:picLocks noChangeAspect="1"/>
          </p:cNvPicPr>
          <p:nvPr/>
        </p:nvPicPr>
        <p:blipFill>
          <a:blip r:embed="rId3"/>
          <a:stretch>
            <a:fillRect/>
          </a:stretch>
        </p:blipFill>
        <p:spPr>
          <a:xfrm>
            <a:off x="1276992" y="4272823"/>
            <a:ext cx="9131300" cy="990600"/>
          </a:xfrm>
          <a:prstGeom prst="rect">
            <a:avLst/>
          </a:prstGeom>
        </p:spPr>
      </p:pic>
      <p:sp>
        <p:nvSpPr>
          <p:cNvPr id="4" name="Title 3"/>
          <p:cNvSpPr>
            <a:spLocks noGrp="1"/>
          </p:cNvSpPr>
          <p:nvPr>
            <p:ph type="title"/>
          </p:nvPr>
        </p:nvSpPr>
        <p:spPr>
          <a:xfrm>
            <a:off x="2232401" y="268543"/>
            <a:ext cx="7729728" cy="1188720"/>
          </a:xfrm>
        </p:spPr>
        <p:txBody>
          <a:bodyPr/>
          <a:lstStyle/>
          <a:p>
            <a:r>
              <a:rPr lang="en-CA" dirty="0" smtClean="0"/>
              <a:t>New blocks</a:t>
            </a:r>
            <a:endParaRPr lang="en-CA" dirty="0"/>
          </a:p>
        </p:txBody>
      </p:sp>
      <p:sp>
        <p:nvSpPr>
          <p:cNvPr id="5" name="Content Placeholder 4"/>
          <p:cNvSpPr>
            <a:spLocks noGrp="1"/>
          </p:cNvSpPr>
          <p:nvPr>
            <p:ph idx="1"/>
          </p:nvPr>
        </p:nvSpPr>
        <p:spPr>
          <a:xfrm>
            <a:off x="1069848" y="1769942"/>
            <a:ext cx="10054834" cy="4804478"/>
          </a:xfrm>
        </p:spPr>
        <p:txBody>
          <a:bodyPr>
            <a:noAutofit/>
          </a:bodyPr>
          <a:lstStyle/>
          <a:p>
            <a:r>
              <a:rPr lang="en-CA" dirty="0" smtClean="0"/>
              <a:t>In the “Actions” Category:</a:t>
            </a:r>
            <a:br>
              <a:rPr lang="en-CA" dirty="0" smtClean="0"/>
            </a:br>
            <a:endParaRPr lang="en-CA" dirty="0" smtClean="0"/>
          </a:p>
          <a:p>
            <a:pPr lvl="1"/>
            <a:r>
              <a:rPr lang="en-CA" dirty="0" smtClean="0"/>
              <a:t>Emit this quantity of pheromones (10 by default)</a:t>
            </a:r>
          </a:p>
          <a:p>
            <a:pPr lvl="1"/>
            <a:r>
              <a:rPr lang="en-CA" dirty="0" smtClean="0"/>
              <a:t>Value is divided by 10 internally</a:t>
            </a:r>
          </a:p>
          <a:p>
            <a:pPr lvl="1"/>
            <a:endParaRPr lang="en-CA" dirty="0"/>
          </a:p>
          <a:p>
            <a:r>
              <a:rPr lang="en-CA" dirty="0" smtClean="0"/>
              <a:t>In the “Sensors” Category:</a:t>
            </a:r>
          </a:p>
          <a:p>
            <a:endParaRPr lang="en-CA" dirty="0"/>
          </a:p>
          <a:p>
            <a:endParaRPr lang="en-CA" dirty="0" smtClean="0"/>
          </a:p>
          <a:p>
            <a:pPr lvl="1"/>
            <a:r>
              <a:rPr lang="en-CA" dirty="0" smtClean="0"/>
              <a:t>Gives the quantity of either nest scent or pheromone underneath the left, ahead, or right sensor</a:t>
            </a:r>
            <a:br>
              <a:rPr lang="en-CA" dirty="0" smtClean="0"/>
            </a:br>
            <a:r>
              <a:rPr lang="en-CA" dirty="0" smtClean="0"/>
              <a:t/>
            </a:r>
            <a:br>
              <a:rPr lang="en-CA" dirty="0" smtClean="0"/>
            </a:br>
            <a:r>
              <a:rPr lang="en-CA" dirty="0" smtClean="0"/>
              <a:t/>
            </a:r>
            <a:br>
              <a:rPr lang="en-CA" dirty="0" smtClean="0"/>
            </a:br>
            <a:endParaRPr lang="en-CA" dirty="0" smtClean="0"/>
          </a:p>
          <a:p>
            <a:endParaRPr lang="en-CA" dirty="0"/>
          </a:p>
        </p:txBody>
      </p:sp>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115</a:t>
            </a:fld>
            <a:endParaRPr lang="en-US"/>
          </a:p>
        </p:txBody>
      </p:sp>
    </p:spTree>
    <p:extLst>
      <p:ext uri="{BB962C8B-B14F-4D97-AF65-F5344CB8AC3E}">
        <p14:creationId xmlns:p14="http://schemas.microsoft.com/office/powerpoint/2010/main" val="16876273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838" y="2151230"/>
            <a:ext cx="3477960" cy="2230201"/>
          </a:xfrm>
        </p:spPr>
        <p:txBody>
          <a:bodyPr>
            <a:normAutofit/>
          </a:bodyPr>
          <a:lstStyle/>
          <a:p>
            <a:r>
              <a:rPr lang="en-US" dirty="0" smtClean="0"/>
              <a:t>Exercise #10:</a:t>
            </a:r>
            <a:br>
              <a:rPr lang="en-US" dirty="0" smtClean="0"/>
            </a:br>
            <a:r>
              <a:rPr lang="en-US" dirty="0" smtClean="0"/>
              <a:t/>
            </a:r>
            <a:br>
              <a:rPr lang="en-US" dirty="0" smtClean="0"/>
            </a:br>
            <a:r>
              <a:rPr lang="en-US" dirty="0" smtClean="0"/>
              <a:t>HILL CLIMBING</a:t>
            </a:r>
            <a:br>
              <a:rPr lang="en-US" dirty="0" smtClean="0"/>
            </a:br>
            <a:r>
              <a:rPr lang="en-US" dirty="0" smtClean="0"/>
              <a:t/>
            </a:r>
            <a:br>
              <a:rPr lang="en-US" dirty="0" smtClean="0"/>
            </a:br>
            <a:r>
              <a:rPr lang="en-US" dirty="0" smtClean="0"/>
              <a:t>15 minutes</a:t>
            </a:r>
            <a:endParaRPr lang="en-US" dirty="0"/>
          </a:p>
        </p:txBody>
      </p:sp>
      <p:sp>
        <p:nvSpPr>
          <p:cNvPr id="3" name="Content Placeholder 2"/>
          <p:cNvSpPr>
            <a:spLocks noGrp="1"/>
          </p:cNvSpPr>
          <p:nvPr>
            <p:ph idx="1"/>
          </p:nvPr>
        </p:nvSpPr>
        <p:spPr>
          <a:xfrm>
            <a:off x="5209865" y="439838"/>
            <a:ext cx="6423517" cy="6204030"/>
          </a:xfrm>
        </p:spPr>
        <p:txBody>
          <a:bodyPr>
            <a:normAutofit/>
          </a:bodyPr>
          <a:lstStyle/>
          <a:p>
            <a:r>
              <a:rPr lang="en-US" sz="2800" dirty="0" smtClean="0"/>
              <a:t>Consider only nest scent, create a controller that moves towards the direction with the greatest nest scent</a:t>
            </a:r>
          </a:p>
          <a:p>
            <a:r>
              <a:rPr lang="en-US" sz="2800" dirty="0" smtClean="0"/>
              <a:t>Once working, incorporate obstacle avoidance</a:t>
            </a:r>
          </a:p>
          <a:p>
            <a:endParaRPr lang="en-US" sz="2800" dirty="0"/>
          </a:p>
          <a:p>
            <a:r>
              <a:rPr lang="en-US" sz="2800" dirty="0" smtClean="0"/>
              <a:t>CHALLENGE:</a:t>
            </a:r>
          </a:p>
          <a:p>
            <a:pPr lvl="1"/>
            <a:r>
              <a:rPr lang="en-US" sz="2000" dirty="0" smtClean="0"/>
              <a:t>The robot should be able to reach the nest from anywhere</a:t>
            </a:r>
            <a:endParaRPr lang="en-US" sz="2000" dirty="0"/>
          </a:p>
        </p:txBody>
      </p:sp>
      <p:sp>
        <p:nvSpPr>
          <p:cNvPr id="7" name="Text Placeholder 6"/>
          <p:cNvSpPr>
            <a:spLocks noGrp="1"/>
          </p:cNvSpPr>
          <p:nvPr>
            <p:ph type="body" sz="half" idx="2"/>
          </p:nvPr>
        </p:nvSpPr>
        <p:spPr>
          <a:xfrm>
            <a:off x="1115568" y="4669970"/>
            <a:ext cx="2510501" cy="1073983"/>
          </a:xfrm>
        </p:spPr>
        <p:txBody>
          <a:bodyPr>
            <a:noAutofit/>
          </a:bodyPr>
          <a:lstStyle/>
          <a:p>
            <a:r>
              <a:rPr lang="en-US" sz="2000" dirty="0" smtClean="0"/>
              <a:t>Conditions:</a:t>
            </a:r>
          </a:p>
          <a:p>
            <a:r>
              <a:rPr lang="en-US" sz="2000" dirty="0" smtClean="0"/>
              <a:t>1 robot</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116</a:t>
            </a:fld>
            <a:endParaRPr lang="en-US"/>
          </a:p>
        </p:txBody>
      </p:sp>
    </p:spTree>
    <p:extLst>
      <p:ext uri="{BB962C8B-B14F-4D97-AF65-F5344CB8AC3E}">
        <p14:creationId xmlns:p14="http://schemas.microsoft.com/office/powerpoint/2010/main" val="13810784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69848" y="392554"/>
            <a:ext cx="10054834" cy="6170291"/>
          </a:xfrm>
        </p:spPr>
        <p:txBody>
          <a:bodyPr>
            <a:noAutofit/>
          </a:bodyPr>
          <a:lstStyle/>
          <a:p>
            <a:r>
              <a:rPr lang="en-CA" dirty="0" smtClean="0"/>
              <a:t>Now experiment with this very simple controller by dragging the robot around:</a:t>
            </a:r>
          </a:p>
          <a:p>
            <a:endParaRPr lang="en-CA" dirty="0"/>
          </a:p>
          <a:p>
            <a:r>
              <a:rPr lang="en-CA" dirty="0" smtClean="0"/>
              <a:t>Our goal is to develop a foraging controller which will leave pheromones behind whenever the robot has collected a green puck and is on its way home</a:t>
            </a:r>
          </a:p>
          <a:p>
            <a:r>
              <a:rPr lang="en-CA" dirty="0" smtClean="0"/>
              <a:t>Try this controller:</a:t>
            </a:r>
          </a:p>
          <a:p>
            <a:endParaRPr lang="en-CA" dirty="0"/>
          </a:p>
          <a:p>
            <a:endParaRPr lang="en-CA" dirty="0" smtClean="0"/>
          </a:p>
          <a:p>
            <a:endParaRPr lang="en-CA" dirty="0"/>
          </a:p>
          <a:p>
            <a:endParaRPr lang="en-CA" dirty="0" smtClean="0"/>
          </a:p>
          <a:p>
            <a:r>
              <a:rPr lang="en-CA" dirty="0" smtClean="0"/>
              <a:t>Like the one above, a robot using this controller needs the human user to drag it around.  Try using it to collect all of the pucks in each pile:</a:t>
            </a:r>
          </a:p>
          <a:p>
            <a:pPr lvl="1"/>
            <a:r>
              <a:rPr lang="en-CA" dirty="0" smtClean="0"/>
              <a:t>Notice how a new pile is generated</a:t>
            </a:r>
            <a:endParaRPr lang="en-CA" dirty="0"/>
          </a:p>
        </p:txBody>
      </p:sp>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117</a:t>
            </a:fld>
            <a:endParaRPr lang="en-US"/>
          </a:p>
        </p:txBody>
      </p:sp>
      <p:pic>
        <p:nvPicPr>
          <p:cNvPr id="7" name="Picture 6"/>
          <p:cNvPicPr>
            <a:picLocks noChangeAspect="1"/>
          </p:cNvPicPr>
          <p:nvPr/>
        </p:nvPicPr>
        <p:blipFill>
          <a:blip r:embed="rId2"/>
          <a:stretch>
            <a:fillRect/>
          </a:stretch>
        </p:blipFill>
        <p:spPr>
          <a:xfrm>
            <a:off x="4560565" y="908532"/>
            <a:ext cx="3073400" cy="850900"/>
          </a:xfrm>
          <a:prstGeom prst="rect">
            <a:avLst/>
          </a:prstGeom>
        </p:spPr>
      </p:pic>
      <p:pic>
        <p:nvPicPr>
          <p:cNvPr id="9" name="Picture 8"/>
          <p:cNvPicPr>
            <a:picLocks noChangeAspect="1"/>
          </p:cNvPicPr>
          <p:nvPr/>
        </p:nvPicPr>
        <p:blipFill>
          <a:blip r:embed="rId3"/>
          <a:stretch>
            <a:fillRect/>
          </a:stretch>
        </p:blipFill>
        <p:spPr>
          <a:xfrm>
            <a:off x="3939974" y="2598115"/>
            <a:ext cx="6210300" cy="2425700"/>
          </a:xfrm>
          <a:prstGeom prst="rect">
            <a:avLst/>
          </a:prstGeom>
        </p:spPr>
      </p:pic>
    </p:spTree>
    <p:extLst>
      <p:ext uri="{BB962C8B-B14F-4D97-AF65-F5344CB8AC3E}">
        <p14:creationId xmlns:p14="http://schemas.microsoft.com/office/powerpoint/2010/main" val="1312712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838" y="2151230"/>
            <a:ext cx="3477960" cy="2230201"/>
          </a:xfrm>
        </p:spPr>
        <p:txBody>
          <a:bodyPr>
            <a:normAutofit/>
          </a:bodyPr>
          <a:lstStyle/>
          <a:p>
            <a:r>
              <a:rPr lang="en-US" dirty="0" smtClean="0"/>
              <a:t>Exercise #11:</a:t>
            </a:r>
            <a:br>
              <a:rPr lang="en-US" dirty="0" smtClean="0"/>
            </a:br>
            <a:r>
              <a:rPr lang="en-US" dirty="0" smtClean="0"/>
              <a:t/>
            </a:r>
            <a:br>
              <a:rPr lang="en-US" dirty="0" smtClean="0"/>
            </a:br>
            <a:r>
              <a:rPr lang="en-US" dirty="0" smtClean="0"/>
              <a:t>Pheromone-Aided foraging</a:t>
            </a:r>
            <a:br>
              <a:rPr lang="en-US" dirty="0" smtClean="0"/>
            </a:br>
            <a:r>
              <a:rPr lang="en-US" dirty="0" smtClean="0"/>
              <a:t/>
            </a:r>
            <a:br>
              <a:rPr lang="en-US" dirty="0" smtClean="0"/>
            </a:br>
            <a:r>
              <a:rPr lang="en-US" dirty="0" smtClean="0"/>
              <a:t>30 minutes</a:t>
            </a:r>
            <a:endParaRPr lang="en-US" dirty="0"/>
          </a:p>
        </p:txBody>
      </p:sp>
      <p:sp>
        <p:nvSpPr>
          <p:cNvPr id="3" name="Content Placeholder 2"/>
          <p:cNvSpPr>
            <a:spLocks noGrp="1"/>
          </p:cNvSpPr>
          <p:nvPr>
            <p:ph idx="1"/>
          </p:nvPr>
        </p:nvSpPr>
        <p:spPr>
          <a:xfrm>
            <a:off x="5209865" y="439838"/>
            <a:ext cx="6423517" cy="6204030"/>
          </a:xfrm>
        </p:spPr>
        <p:txBody>
          <a:bodyPr>
            <a:normAutofit lnSpcReduction="10000"/>
          </a:bodyPr>
          <a:lstStyle/>
          <a:p>
            <a:r>
              <a:rPr lang="en-US" sz="2800" dirty="0" smtClean="0"/>
              <a:t>Combine the following ideas to develop a controller that continually searches for green pucks using pheromones and returns with pucks to the nest:</a:t>
            </a:r>
          </a:p>
          <a:p>
            <a:pPr lvl="1"/>
            <a:r>
              <a:rPr lang="en-US" sz="2400" dirty="0" smtClean="0"/>
              <a:t>Controller from previous slide</a:t>
            </a:r>
          </a:p>
          <a:p>
            <a:pPr lvl="1"/>
            <a:r>
              <a:rPr lang="en-US" sz="2400" dirty="0" smtClean="0"/>
              <a:t>Hill climbing controller (ex. 10) for returning to the nest</a:t>
            </a:r>
          </a:p>
          <a:p>
            <a:pPr lvl="1"/>
            <a:r>
              <a:rPr lang="en-US" sz="2400" dirty="0" smtClean="0"/>
              <a:t>Obstacle avoidance</a:t>
            </a:r>
          </a:p>
          <a:p>
            <a:endParaRPr lang="en-US" sz="2800" dirty="0"/>
          </a:p>
          <a:p>
            <a:r>
              <a:rPr lang="en-US" sz="2800" dirty="0" smtClean="0"/>
              <a:t>CHALLENGE:</a:t>
            </a:r>
          </a:p>
          <a:p>
            <a:pPr lvl="1"/>
            <a:r>
              <a:rPr lang="en-US" sz="2000" dirty="0" smtClean="0"/>
              <a:t>10 robots, 10 pucks: Once the controller is working, determine how long it takes to cycle through all three food piles</a:t>
            </a:r>
          </a:p>
          <a:p>
            <a:pPr lvl="1"/>
            <a:r>
              <a:rPr lang="en-US" sz="2000" dirty="0" smtClean="0"/>
              <a:t>Contrast this with the same controller which deposits no pheromones</a:t>
            </a:r>
          </a:p>
        </p:txBody>
      </p:sp>
      <p:sp>
        <p:nvSpPr>
          <p:cNvPr id="7" name="Text Placeholder 6"/>
          <p:cNvSpPr>
            <a:spLocks noGrp="1"/>
          </p:cNvSpPr>
          <p:nvPr>
            <p:ph type="body" sz="half" idx="2"/>
          </p:nvPr>
        </p:nvSpPr>
        <p:spPr>
          <a:xfrm>
            <a:off x="1115568" y="4669970"/>
            <a:ext cx="2510501" cy="1073983"/>
          </a:xfrm>
        </p:spPr>
        <p:txBody>
          <a:bodyPr>
            <a:noAutofit/>
          </a:bodyPr>
          <a:lstStyle/>
          <a:p>
            <a:r>
              <a:rPr lang="en-US" sz="2000" dirty="0" smtClean="0"/>
              <a:t>Conditions:</a:t>
            </a:r>
          </a:p>
          <a:p>
            <a:r>
              <a:rPr lang="en-US" sz="2000" dirty="0" smtClean="0"/>
              <a:t>Any number of robots</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118</a:t>
            </a:fld>
            <a:endParaRPr lang="en-US"/>
          </a:p>
        </p:txBody>
      </p:sp>
    </p:spTree>
    <p:extLst>
      <p:ext uri="{BB962C8B-B14F-4D97-AF65-F5344CB8AC3E}">
        <p14:creationId xmlns:p14="http://schemas.microsoft.com/office/powerpoint/2010/main" val="11103615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Closing thoughts</a:t>
            </a:r>
            <a:endParaRPr lang="en-CA" dirty="0"/>
          </a:p>
        </p:txBody>
      </p:sp>
      <p:sp>
        <p:nvSpPr>
          <p:cNvPr id="7" name="Text Placeholder 6"/>
          <p:cNvSpPr>
            <a:spLocks noGrp="1"/>
          </p:cNvSpPr>
          <p:nvPr>
            <p:ph type="body"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119</a:t>
            </a:fld>
            <a:endParaRPr lang="en-US"/>
          </a:p>
        </p:txBody>
      </p:sp>
    </p:spTree>
    <p:extLst>
      <p:ext uri="{BB962C8B-B14F-4D97-AF65-F5344CB8AC3E}">
        <p14:creationId xmlns:p14="http://schemas.microsoft.com/office/powerpoint/2010/main" val="2136816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0264" y="359793"/>
            <a:ext cx="5693044" cy="3616452"/>
          </a:xfrm>
        </p:spPr>
        <p:txBody>
          <a:bodyPr>
            <a:normAutofit/>
          </a:bodyPr>
          <a:lstStyle/>
          <a:p>
            <a:r>
              <a:rPr lang="en-US" sz="2800" dirty="0" smtClean="0"/>
              <a:t>Definition:</a:t>
            </a:r>
          </a:p>
          <a:p>
            <a:pPr lvl="1"/>
            <a:r>
              <a:rPr lang="en-US" sz="2400" dirty="0"/>
              <a:t>“Swarm robotics is the study of how </a:t>
            </a:r>
            <a:r>
              <a:rPr lang="en-US" sz="2400" dirty="0">
                <a:solidFill>
                  <a:srgbClr val="FF0000"/>
                </a:solidFill>
              </a:rPr>
              <a:t>a large number of relatively simple physically embodied agents</a:t>
            </a:r>
            <a:r>
              <a:rPr lang="en-US" sz="2400" dirty="0"/>
              <a:t> can be designed such that a </a:t>
            </a:r>
            <a:r>
              <a:rPr lang="en-US" sz="2400" dirty="0">
                <a:solidFill>
                  <a:srgbClr val="00B050"/>
                </a:solidFill>
              </a:rPr>
              <a:t>desired collective behavior</a:t>
            </a:r>
            <a:r>
              <a:rPr lang="en-US" sz="2400" dirty="0"/>
              <a:t> emerges from the </a:t>
            </a:r>
            <a:r>
              <a:rPr lang="en-US" sz="2400" dirty="0">
                <a:solidFill>
                  <a:srgbClr val="0070C0"/>
                </a:solidFill>
              </a:rPr>
              <a:t>local interactions</a:t>
            </a:r>
            <a:r>
              <a:rPr lang="en-US" sz="2400" dirty="0"/>
              <a:t> among the agents and between the agents and the environment.”</a:t>
            </a:r>
          </a:p>
          <a:p>
            <a:endParaRPr lang="en-US" sz="2800" dirty="0" smtClean="0"/>
          </a:p>
        </p:txBody>
      </p:sp>
      <p:sp>
        <p:nvSpPr>
          <p:cNvPr id="4" name="Footer Placeholder 3"/>
          <p:cNvSpPr>
            <a:spLocks noGrp="1"/>
          </p:cNvSpPr>
          <p:nvPr>
            <p:ph type="ftr" sz="quarter" idx="11"/>
          </p:nvPr>
        </p:nvSpPr>
        <p:spPr/>
        <p:txBody>
          <a:bodyPr/>
          <a:lstStyle/>
          <a:p>
            <a:r>
              <a:rPr lang="en-US" dirty="0" smtClean="0"/>
              <a:t>Swarm Robotics Seminar,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12</a:t>
            </a:fld>
            <a:endParaRPr lang="en-US"/>
          </a:p>
        </p:txBody>
      </p:sp>
      <p:sp>
        <p:nvSpPr>
          <p:cNvPr id="8" name="Content Placeholder 2"/>
          <p:cNvSpPr txBox="1">
            <a:spLocks/>
          </p:cNvSpPr>
          <p:nvPr/>
        </p:nvSpPr>
        <p:spPr>
          <a:xfrm>
            <a:off x="6028841" y="285205"/>
            <a:ext cx="5980899" cy="36164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smtClean="0"/>
              <a:t>Characteristics:</a:t>
            </a:r>
          </a:p>
          <a:p>
            <a:pPr lvl="1"/>
            <a:r>
              <a:rPr lang="en-US" dirty="0" smtClean="0"/>
              <a:t>robots are </a:t>
            </a:r>
            <a:r>
              <a:rPr lang="en-US" b="1" dirty="0" smtClean="0"/>
              <a:t>autonomous</a:t>
            </a:r>
            <a:r>
              <a:rPr lang="en-US" dirty="0" smtClean="0"/>
              <a:t>;</a:t>
            </a:r>
          </a:p>
          <a:p>
            <a:pPr lvl="1"/>
            <a:r>
              <a:rPr lang="en-US" dirty="0" smtClean="0"/>
              <a:t>robots are </a:t>
            </a:r>
            <a:r>
              <a:rPr lang="en-US" b="1" dirty="0" smtClean="0"/>
              <a:t>situated</a:t>
            </a:r>
            <a:r>
              <a:rPr lang="en-US" dirty="0" smtClean="0"/>
              <a:t> in the environment and can act to modify it</a:t>
            </a:r>
          </a:p>
          <a:p>
            <a:pPr lvl="1"/>
            <a:r>
              <a:rPr lang="en-US" dirty="0" smtClean="0"/>
              <a:t>robots’ </a:t>
            </a:r>
            <a:r>
              <a:rPr lang="en-US" b="1" dirty="0" smtClean="0"/>
              <a:t>sensing and communication capabilities are local</a:t>
            </a:r>
            <a:endParaRPr lang="en-US" dirty="0" smtClean="0"/>
          </a:p>
          <a:p>
            <a:pPr lvl="1"/>
            <a:r>
              <a:rPr lang="en-US" dirty="0" smtClean="0"/>
              <a:t>robots </a:t>
            </a:r>
            <a:r>
              <a:rPr lang="en-US" b="1" dirty="0" smtClean="0"/>
              <a:t>do not have access to centralized control</a:t>
            </a:r>
            <a:r>
              <a:rPr lang="en-US" dirty="0" smtClean="0"/>
              <a:t> and/or to global knowledge</a:t>
            </a:r>
          </a:p>
          <a:p>
            <a:pPr lvl="1"/>
            <a:r>
              <a:rPr lang="en-US" dirty="0" smtClean="0"/>
              <a:t>robots </a:t>
            </a:r>
            <a:r>
              <a:rPr lang="en-US" b="1" dirty="0" smtClean="0"/>
              <a:t>cooperate</a:t>
            </a:r>
            <a:r>
              <a:rPr lang="en-US" dirty="0" smtClean="0"/>
              <a:t> to tackle a given task</a:t>
            </a:r>
          </a:p>
        </p:txBody>
      </p:sp>
      <p:sp>
        <p:nvSpPr>
          <p:cNvPr id="9" name="TextBox 8"/>
          <p:cNvSpPr txBox="1"/>
          <p:nvPr/>
        </p:nvSpPr>
        <p:spPr>
          <a:xfrm>
            <a:off x="200357" y="4816281"/>
            <a:ext cx="11824263" cy="461665"/>
          </a:xfrm>
          <a:prstGeom prst="rect">
            <a:avLst/>
          </a:prstGeom>
          <a:noFill/>
        </p:spPr>
        <p:txBody>
          <a:bodyPr wrap="none" rtlCol="0">
            <a:spAutoFit/>
          </a:bodyPr>
          <a:lstStyle/>
          <a:p>
            <a:r>
              <a:rPr lang="en-CA" sz="2400" b="1" dirty="0" smtClean="0"/>
              <a:t>What robots exist that adhere to this definition and exhibit </a:t>
            </a:r>
            <a:r>
              <a:rPr lang="en-CA" sz="2400" b="1" smtClean="0"/>
              <a:t>these characteristics?</a:t>
            </a:r>
            <a:endParaRPr lang="en-CA" sz="2400" b="1"/>
          </a:p>
        </p:txBody>
      </p:sp>
    </p:spTree>
    <p:extLst>
      <p:ext uri="{BB962C8B-B14F-4D97-AF65-F5344CB8AC3E}">
        <p14:creationId xmlns:p14="http://schemas.microsoft.com/office/powerpoint/2010/main" val="22660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conclusions</a:t>
            </a:r>
            <a:endParaRPr lang="en-CA" dirty="0"/>
          </a:p>
        </p:txBody>
      </p:sp>
      <p:sp>
        <p:nvSpPr>
          <p:cNvPr id="7" name="Content Placeholder 6"/>
          <p:cNvSpPr>
            <a:spLocks noGrp="1"/>
          </p:cNvSpPr>
          <p:nvPr>
            <p:ph idx="1"/>
          </p:nvPr>
        </p:nvSpPr>
        <p:spPr/>
        <p:txBody>
          <a:bodyPr/>
          <a:lstStyle/>
          <a:p>
            <a:r>
              <a:rPr lang="en-CA" dirty="0" smtClean="0"/>
              <a:t>We’ve approached swarm robotics through biologically-inspired examples</a:t>
            </a:r>
          </a:p>
          <a:p>
            <a:r>
              <a:rPr lang="en-CA" dirty="0" smtClean="0"/>
              <a:t>Waggle’s version of </a:t>
            </a:r>
            <a:r>
              <a:rPr lang="en-CA" dirty="0" err="1" smtClean="0"/>
              <a:t>Blockly</a:t>
            </a:r>
            <a:r>
              <a:rPr lang="en-CA" dirty="0" smtClean="0"/>
              <a:t> is quite limited---yet interesting and complex collective behaviour still emerges</a:t>
            </a:r>
          </a:p>
          <a:p>
            <a:r>
              <a:rPr lang="en-CA" dirty="0" smtClean="0"/>
              <a:t>Hopefully you’ve seen that swarm robotics is an engaging and accessible field!</a:t>
            </a:r>
          </a:p>
          <a:p>
            <a:r>
              <a:rPr lang="en-CA" dirty="0" smtClean="0"/>
              <a:t>Please let me know of any suggestions for improving Waggle or the experience of newcomers to swarm robotics:</a:t>
            </a:r>
          </a:p>
          <a:p>
            <a:pPr lvl="1"/>
            <a:r>
              <a:rPr lang="en-CA" dirty="0" smtClean="0">
                <a:hlinkClick r:id="rId2"/>
              </a:rPr>
              <a:t>av@mun.ca</a:t>
            </a:r>
            <a:endParaRPr lang="en-CA" dirty="0" smtClean="0"/>
          </a:p>
          <a:p>
            <a:pPr lvl="1"/>
            <a:r>
              <a:rPr lang="en-CA" dirty="0" err="1" smtClean="0"/>
              <a:t>bots.cs.mun.ca</a:t>
            </a:r>
            <a:endParaRPr lang="en-CA" dirty="0" smtClean="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120</a:t>
            </a:fld>
            <a:endParaRPr lang="en-US"/>
          </a:p>
        </p:txBody>
      </p:sp>
    </p:spTree>
    <p:extLst>
      <p:ext uri="{BB962C8B-B14F-4D97-AF65-F5344CB8AC3E}">
        <p14:creationId xmlns:p14="http://schemas.microsoft.com/office/powerpoint/2010/main" val="8668414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2401" y="754380"/>
            <a:ext cx="7729728" cy="1188720"/>
          </a:xfrm>
        </p:spPr>
        <p:txBody>
          <a:bodyPr/>
          <a:lstStyle/>
          <a:p>
            <a:r>
              <a:rPr lang="en-CA" dirty="0" smtClean="0"/>
              <a:t>Waggle: Known issues / BUGS</a:t>
            </a:r>
            <a:endParaRPr lang="en-CA" dirty="0"/>
          </a:p>
        </p:txBody>
      </p:sp>
      <p:sp>
        <p:nvSpPr>
          <p:cNvPr id="3" name="Content Placeholder 2"/>
          <p:cNvSpPr>
            <a:spLocks noGrp="1"/>
          </p:cNvSpPr>
          <p:nvPr>
            <p:ph idx="1"/>
          </p:nvPr>
        </p:nvSpPr>
        <p:spPr/>
        <p:txBody>
          <a:bodyPr/>
          <a:lstStyle/>
          <a:p>
            <a:r>
              <a:rPr lang="en-CA" dirty="0" smtClean="0"/>
              <a:t>”Slots” blocks not working</a:t>
            </a:r>
          </a:p>
          <a:p>
            <a:r>
              <a:rPr lang="en-CA" dirty="0" smtClean="0"/>
              <a:t>When the same controller is re-loaded, the load fails</a:t>
            </a:r>
          </a:p>
          <a:p>
            <a:r>
              <a:rPr lang="en-CA" dirty="0" err="1" smtClean="0"/>
              <a:t>Blockly</a:t>
            </a:r>
            <a:r>
              <a:rPr lang="en-CA" dirty="0" smtClean="0"/>
              <a:t> area sizing</a:t>
            </a:r>
          </a:p>
          <a:p>
            <a:r>
              <a:rPr lang="en-CA" dirty="0" smtClean="0"/>
              <a:t>Arrow keys not the best choice for manual control</a:t>
            </a:r>
          </a:p>
          <a:p>
            <a:r>
              <a:rPr lang="en-CA" dirty="0" smtClean="0"/>
              <a:t>Pheromones: Robot gets trapped at nest while holding a puck (occurred with 10 robots, 10 pucks)</a:t>
            </a:r>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121</a:t>
            </a:fld>
            <a:endParaRPr lang="en-US"/>
          </a:p>
        </p:txBody>
      </p:sp>
    </p:spTree>
    <p:extLst>
      <p:ext uri="{BB962C8B-B14F-4D97-AF65-F5344CB8AC3E}">
        <p14:creationId xmlns:p14="http://schemas.microsoft.com/office/powerpoint/2010/main" val="13756686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2401" y="236558"/>
            <a:ext cx="7729728" cy="1188720"/>
          </a:xfrm>
        </p:spPr>
        <p:txBody>
          <a:bodyPr/>
          <a:lstStyle/>
          <a:p>
            <a:r>
              <a:rPr lang="en-CA" dirty="0" smtClean="0"/>
              <a:t>WAGGLE ISSUES AT KAUST</a:t>
            </a:r>
            <a:endParaRPr lang="en-CA" dirty="0"/>
          </a:p>
        </p:txBody>
      </p:sp>
      <p:sp>
        <p:nvSpPr>
          <p:cNvPr id="3" name="Content Placeholder 2"/>
          <p:cNvSpPr>
            <a:spLocks noGrp="1"/>
          </p:cNvSpPr>
          <p:nvPr>
            <p:ph idx="1"/>
          </p:nvPr>
        </p:nvSpPr>
        <p:spPr>
          <a:xfrm>
            <a:off x="1069848" y="1791378"/>
            <a:ext cx="10054834" cy="4664286"/>
          </a:xfrm>
        </p:spPr>
        <p:txBody>
          <a:bodyPr>
            <a:normAutofit fontScale="92500"/>
          </a:bodyPr>
          <a:lstStyle/>
          <a:p>
            <a:r>
              <a:rPr lang="en-CA" dirty="0" smtClean="0"/>
              <a:t>1 random crash --- page became unresponsive</a:t>
            </a:r>
          </a:p>
          <a:p>
            <a:r>
              <a:rPr lang="en-CA" dirty="0" smtClean="0"/>
              <a:t>2 students found that when adding a block, the page would skip backwards to the main waggle page --- thus, eliminating their work</a:t>
            </a:r>
          </a:p>
          <a:p>
            <a:r>
              <a:rPr lang="en-CA" dirty="0" smtClean="0"/>
              <a:t>2 students found in the sorting application that the number of robots was decreasing!  Number of pucks was also reducing.</a:t>
            </a:r>
          </a:p>
          <a:p>
            <a:r>
              <a:rPr lang="en-CA" dirty="0" smtClean="0"/>
              <a:t>1 student found unexpected behaviour due to the speeds being reset to 0;  Workaround was to always have a “set speed” for all logical paths</a:t>
            </a:r>
          </a:p>
          <a:p>
            <a:r>
              <a:rPr lang="en-CA" dirty="0" smtClean="0"/>
              <a:t>Fireflies: Sensors staying red after flash from </a:t>
            </a:r>
            <a:r>
              <a:rPr lang="en-CA" dirty="0" smtClean="0"/>
              <a:t>neighbour</a:t>
            </a:r>
          </a:p>
          <a:p>
            <a:r>
              <a:rPr lang="en-CA" dirty="0" smtClean="0"/>
              <a:t>Pheromones:</a:t>
            </a:r>
          </a:p>
          <a:p>
            <a:pPr lvl="1"/>
            <a:r>
              <a:rPr lang="en-CA" dirty="0" smtClean="0"/>
              <a:t>Robot carrying puck could get stuck at goal</a:t>
            </a:r>
          </a:p>
          <a:p>
            <a:pPr lvl="1"/>
            <a:r>
              <a:rPr lang="en-CA" dirty="0" err="1" smtClean="0"/>
              <a:t>Emited</a:t>
            </a:r>
            <a:r>
              <a:rPr lang="en-CA" dirty="0" smtClean="0"/>
              <a:t> pheromones overwrite values in the pheromone grid instead of being added to them</a:t>
            </a:r>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122</a:t>
            </a:fld>
            <a:endParaRPr lang="en-US"/>
          </a:p>
        </p:txBody>
      </p:sp>
    </p:spTree>
    <p:extLst>
      <p:ext uri="{BB962C8B-B14F-4D97-AF65-F5344CB8AC3E}">
        <p14:creationId xmlns:p14="http://schemas.microsoft.com/office/powerpoint/2010/main" val="25328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Natural Robots:</a:t>
            </a:r>
            <a:br>
              <a:rPr lang="en-CA" dirty="0" smtClean="0"/>
            </a:br>
            <a:r>
              <a:rPr lang="en-CA" dirty="0" smtClean="0"/>
              <a:t>The Honeybees</a:t>
            </a:r>
            <a:endParaRPr lang="en-CA" dirty="0"/>
          </a:p>
        </p:txBody>
      </p:sp>
      <p:sp>
        <p:nvSpPr>
          <p:cNvPr id="3" name="Content Placeholder 2"/>
          <p:cNvSpPr>
            <a:spLocks noGrp="1"/>
          </p:cNvSpPr>
          <p:nvPr>
            <p:ph idx="1"/>
          </p:nvPr>
        </p:nvSpPr>
        <p:spPr>
          <a:xfrm>
            <a:off x="6927742" y="2496312"/>
            <a:ext cx="4479011" cy="3616452"/>
          </a:xfrm>
        </p:spPr>
        <p:txBody>
          <a:bodyPr/>
          <a:lstStyle/>
          <a:p>
            <a:pPr marL="285750" indent="-285750">
              <a:buFont typeface="Arial" charset="0"/>
              <a:buChar char="•"/>
            </a:pPr>
            <a:r>
              <a:rPr lang="en-CA" dirty="0" smtClean="0"/>
              <a:t>Democratic </a:t>
            </a:r>
            <a:r>
              <a:rPr lang="en-CA" dirty="0"/>
              <a:t>nest </a:t>
            </a:r>
            <a:r>
              <a:rPr lang="en-CA" dirty="0" smtClean="0"/>
              <a:t>selection</a:t>
            </a:r>
          </a:p>
          <a:p>
            <a:pPr marL="514350" lvl="1" indent="-285750">
              <a:buFont typeface="Arial" charset="0"/>
              <a:buChar char="•"/>
            </a:pPr>
            <a:r>
              <a:rPr lang="en-CA" dirty="0" smtClean="0"/>
              <a:t>Seeley</a:t>
            </a:r>
            <a:r>
              <a:rPr lang="en-CA" dirty="0"/>
              <a:t>, T. D. (2010). </a:t>
            </a:r>
            <a:r>
              <a:rPr lang="en-CA" i="1" dirty="0"/>
              <a:t>Honeybee democracy</a:t>
            </a:r>
            <a:r>
              <a:rPr lang="en-CA" dirty="0"/>
              <a:t>. Princeton University Press.</a:t>
            </a:r>
          </a:p>
          <a:p>
            <a:r>
              <a:rPr lang="en-CA" dirty="0" smtClean="0"/>
              <a:t>Waggle dance communication</a:t>
            </a:r>
            <a:endParaRPr lang="en-CA" dirty="0"/>
          </a:p>
        </p:txBody>
      </p:sp>
      <p:sp>
        <p:nvSpPr>
          <p:cNvPr id="4" name="Footer Placeholder 3"/>
          <p:cNvSpPr>
            <a:spLocks noGrp="1"/>
          </p:cNvSpPr>
          <p:nvPr>
            <p:ph type="ftr" sz="quarter" idx="11"/>
          </p:nvPr>
        </p:nvSpPr>
        <p:spPr/>
        <p:txBody>
          <a:bodyPr/>
          <a:lstStyle/>
          <a:p>
            <a:r>
              <a:rPr lang="en-US" smtClean="0"/>
              <a:t>Swarm Robotics Seminar,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13</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940" y="2521211"/>
            <a:ext cx="5387328" cy="3591553"/>
          </a:xfrm>
          <a:prstGeom prst="rect">
            <a:avLst/>
          </a:prstGeom>
        </p:spPr>
      </p:pic>
    </p:spTree>
    <p:extLst>
      <p:ext uri="{BB962C8B-B14F-4D97-AF65-F5344CB8AC3E}">
        <p14:creationId xmlns:p14="http://schemas.microsoft.com/office/powerpoint/2010/main" val="10598969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NATURAL ROBOTS:</a:t>
            </a:r>
            <a:br>
              <a:rPr lang="en-CA" dirty="0" smtClean="0"/>
            </a:br>
            <a:r>
              <a:rPr lang="en-CA" dirty="0" smtClean="0"/>
              <a:t>THE ANTS</a:t>
            </a:r>
            <a:endParaRPr lang="en-CA"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496375"/>
            <a:ext cx="5202933" cy="3616325"/>
          </a:xfrm>
        </p:spPr>
      </p:pic>
      <p:sp>
        <p:nvSpPr>
          <p:cNvPr id="4" name="Footer Placeholder 3"/>
          <p:cNvSpPr>
            <a:spLocks noGrp="1"/>
          </p:cNvSpPr>
          <p:nvPr>
            <p:ph type="ftr" sz="quarter" idx="11"/>
          </p:nvPr>
        </p:nvSpPr>
        <p:spPr/>
        <p:txBody>
          <a:bodyPr/>
          <a:lstStyle/>
          <a:p>
            <a:r>
              <a:rPr lang="en-US" smtClean="0"/>
              <a:t>Swarm Robotics Seminar,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14</a:t>
            </a:fld>
            <a:endParaRPr lang="en-US"/>
          </a:p>
        </p:txBody>
      </p:sp>
      <p:sp>
        <p:nvSpPr>
          <p:cNvPr id="7" name="Content Placeholder 2"/>
          <p:cNvSpPr txBox="1">
            <a:spLocks/>
          </p:cNvSpPr>
          <p:nvPr/>
        </p:nvSpPr>
        <p:spPr>
          <a:xfrm>
            <a:off x="6927742" y="2496312"/>
            <a:ext cx="4479011" cy="36164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85750" indent="-285750">
              <a:buFont typeface="Arial" charset="0"/>
              <a:buChar char="•"/>
            </a:pPr>
            <a:r>
              <a:rPr lang="en-CA" dirty="0" smtClean="0"/>
              <a:t>Extremely successful family</a:t>
            </a:r>
          </a:p>
          <a:p>
            <a:pPr marL="514350" lvl="1" indent="-285750">
              <a:buFont typeface="Arial" charset="0"/>
              <a:buChar char="•"/>
            </a:pPr>
            <a:r>
              <a:rPr lang="en-CA" dirty="0" smtClean="0"/>
              <a:t>15 - 20% of terrestrial biomass</a:t>
            </a:r>
          </a:p>
          <a:p>
            <a:pPr marL="285750" indent="-285750">
              <a:buFont typeface="Arial" charset="0"/>
              <a:buChar char="•"/>
            </a:pPr>
            <a:r>
              <a:rPr lang="en-CA" dirty="0" smtClean="0"/>
              <a:t>Leafcutter ants</a:t>
            </a:r>
          </a:p>
          <a:p>
            <a:pPr marL="514350" lvl="1" indent="-285750">
              <a:buFont typeface="Arial" charset="0"/>
              <a:buChar char="•"/>
            </a:pPr>
            <a:r>
              <a:rPr lang="en-CA" dirty="0" smtClean="0"/>
              <a:t>Invented agriculture millions of years before us!</a:t>
            </a:r>
            <a:endParaRPr lang="en-CA" dirty="0"/>
          </a:p>
        </p:txBody>
      </p:sp>
    </p:spTree>
    <p:extLst>
      <p:ext uri="{BB962C8B-B14F-4D97-AF65-F5344CB8AC3E}">
        <p14:creationId xmlns:p14="http://schemas.microsoft.com/office/powerpoint/2010/main" val="3104472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Natural Robots:</a:t>
            </a:r>
            <a:br>
              <a:rPr lang="en-CA" dirty="0" smtClean="0"/>
            </a:br>
            <a:r>
              <a:rPr lang="en-CA" dirty="0" smtClean="0"/>
              <a:t>The termites</a:t>
            </a:r>
            <a:endParaRPr lang="en-CA"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19297" b="11082"/>
          <a:stretch/>
        </p:blipFill>
        <p:spPr>
          <a:xfrm>
            <a:off x="1069848" y="2516294"/>
            <a:ext cx="5190693" cy="3613827"/>
          </a:xfrm>
        </p:spPr>
      </p:pic>
      <p:sp>
        <p:nvSpPr>
          <p:cNvPr id="4" name="Footer Placeholder 3"/>
          <p:cNvSpPr>
            <a:spLocks noGrp="1"/>
          </p:cNvSpPr>
          <p:nvPr>
            <p:ph type="ftr" sz="quarter" idx="11"/>
          </p:nvPr>
        </p:nvSpPr>
        <p:spPr/>
        <p:txBody>
          <a:bodyPr/>
          <a:lstStyle/>
          <a:p>
            <a:r>
              <a:rPr lang="en-US" smtClean="0"/>
              <a:t>Swarm Robotics Seminar,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15</a:t>
            </a:fld>
            <a:endParaRPr lang="en-US"/>
          </a:p>
        </p:txBody>
      </p:sp>
      <p:sp>
        <p:nvSpPr>
          <p:cNvPr id="7" name="Content Placeholder 2"/>
          <p:cNvSpPr txBox="1">
            <a:spLocks/>
          </p:cNvSpPr>
          <p:nvPr/>
        </p:nvSpPr>
        <p:spPr>
          <a:xfrm>
            <a:off x="6588690" y="2513670"/>
            <a:ext cx="4170232" cy="36164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85750" indent="-285750">
              <a:buFont typeface="Arial" charset="0"/>
              <a:buChar char="•"/>
            </a:pPr>
            <a:r>
              <a:rPr lang="en-CA" dirty="0" smtClean="0"/>
              <a:t>Termite mounds taller than a computer scientist</a:t>
            </a:r>
          </a:p>
          <a:p>
            <a:pPr marL="514350" lvl="1" indent="-285750">
              <a:buFont typeface="Arial" charset="0"/>
              <a:buChar char="•"/>
            </a:pPr>
            <a:r>
              <a:rPr lang="en-CA" dirty="0" smtClean="0"/>
              <a:t>Construct extremely sophisticated structures</a:t>
            </a:r>
            <a:r>
              <a:rPr lang="is-IS" dirty="0" smtClean="0"/>
              <a:t>…</a:t>
            </a:r>
            <a:endParaRPr lang="en-CA" dirty="0"/>
          </a:p>
        </p:txBody>
      </p:sp>
    </p:spTree>
    <p:extLst>
      <p:ext uri="{BB962C8B-B14F-4D97-AF65-F5344CB8AC3E}">
        <p14:creationId xmlns:p14="http://schemas.microsoft.com/office/powerpoint/2010/main" val="1449605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887" y="517686"/>
            <a:ext cx="9113434" cy="5065374"/>
          </a:xfrm>
          <a:prstGeom prst="rect">
            <a:avLst/>
          </a:prstGeom>
        </p:spPr>
      </p:pic>
      <p:sp>
        <p:nvSpPr>
          <p:cNvPr id="7" name="TextBox 6"/>
          <p:cNvSpPr txBox="1"/>
          <p:nvPr/>
        </p:nvSpPr>
        <p:spPr>
          <a:xfrm>
            <a:off x="766950" y="5913771"/>
            <a:ext cx="10895309" cy="830997"/>
          </a:xfrm>
          <a:prstGeom prst="rect">
            <a:avLst/>
          </a:prstGeom>
          <a:noFill/>
        </p:spPr>
        <p:txBody>
          <a:bodyPr wrap="square" rtlCol="0">
            <a:spAutoFit/>
          </a:bodyPr>
          <a:lstStyle/>
          <a:p>
            <a:r>
              <a:rPr lang="en-CA" sz="2400" dirty="0" smtClean="0"/>
              <a:t>Sophisticated architecture and engineering from insects with small brains, poor vision, and no </a:t>
            </a:r>
            <a:r>
              <a:rPr lang="en-CA" sz="2400" smtClean="0"/>
              <a:t>central coordination</a:t>
            </a:r>
            <a:endParaRPr lang="en-CA" sz="2400"/>
          </a:p>
        </p:txBody>
      </p:sp>
    </p:spTree>
    <p:extLst>
      <p:ext uri="{BB962C8B-B14F-4D97-AF65-F5344CB8AC3E}">
        <p14:creationId xmlns:p14="http://schemas.microsoft.com/office/powerpoint/2010/main" val="3256634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SELF-ORGANIZATION</a:t>
            </a:r>
            <a:endParaRPr lang="en-CA" dirty="0"/>
          </a:p>
        </p:txBody>
      </p:sp>
      <p:sp>
        <p:nvSpPr>
          <p:cNvPr id="3" name="Content Placeholder 2"/>
          <p:cNvSpPr>
            <a:spLocks noGrp="1"/>
          </p:cNvSpPr>
          <p:nvPr>
            <p:ph idx="1"/>
          </p:nvPr>
        </p:nvSpPr>
        <p:spPr/>
        <p:txBody>
          <a:bodyPr/>
          <a:lstStyle/>
          <a:p>
            <a:r>
              <a:rPr lang="en-US" dirty="0" smtClean="0"/>
              <a:t>“Self-organization </a:t>
            </a:r>
            <a:r>
              <a:rPr lang="en-US" dirty="0"/>
              <a:t>is a set of dynamical mechanisms whereby structures appear at the global level of a system from interactions among its lower-level components. </a:t>
            </a:r>
            <a:r>
              <a:rPr lang="en-US" dirty="0" smtClean="0"/>
              <a:t>”</a:t>
            </a:r>
          </a:p>
          <a:p>
            <a:pPr lvl="1"/>
            <a:r>
              <a:rPr lang="en-US" dirty="0" err="1"/>
              <a:t>Bonabeau</a:t>
            </a:r>
            <a:r>
              <a:rPr lang="en-US" dirty="0"/>
              <a:t>, E., </a:t>
            </a:r>
            <a:r>
              <a:rPr lang="en-US" dirty="0" err="1"/>
              <a:t>Dorigo</a:t>
            </a:r>
            <a:r>
              <a:rPr lang="en-US" dirty="0"/>
              <a:t>, M., &amp; </a:t>
            </a:r>
            <a:r>
              <a:rPr lang="en-US" dirty="0" err="1"/>
              <a:t>Theraulaz</a:t>
            </a:r>
            <a:r>
              <a:rPr lang="en-US" dirty="0"/>
              <a:t>, G. (1999). Swarm intelligence: from natural to artificial </a:t>
            </a:r>
            <a:r>
              <a:rPr lang="en-US" dirty="0" smtClean="0"/>
              <a:t>systems</a:t>
            </a:r>
            <a:endParaRPr lang="en-US" dirty="0"/>
          </a:p>
          <a:p>
            <a:r>
              <a:rPr lang="en-US" dirty="0" smtClean="0"/>
              <a:t>Individual ants, bees, termites, and robots interact locally</a:t>
            </a:r>
            <a:r>
              <a:rPr lang="is-IS" dirty="0" smtClean="0"/>
              <a:t>… yet a global pattern emerges</a:t>
            </a:r>
          </a:p>
          <a:p>
            <a:pPr lvl="1"/>
            <a:r>
              <a:rPr lang="is-IS" b="1" dirty="0" smtClean="0"/>
              <a:t>THE CENTRAL MYSTERY!</a:t>
            </a:r>
            <a:endParaRPr lang="en-US" b="1" dirty="0"/>
          </a:p>
          <a:p>
            <a:pPr lvl="1"/>
            <a:endParaRPr lang="en-CA" dirty="0" smtClean="0"/>
          </a:p>
          <a:p>
            <a:endParaRPr lang="en-CA" dirty="0"/>
          </a:p>
        </p:txBody>
      </p:sp>
      <p:sp>
        <p:nvSpPr>
          <p:cNvPr id="4" name="Footer Placeholder 3"/>
          <p:cNvSpPr>
            <a:spLocks noGrp="1"/>
          </p:cNvSpPr>
          <p:nvPr>
            <p:ph type="ftr" sz="quarter" idx="11"/>
          </p:nvPr>
        </p:nvSpPr>
        <p:spPr/>
        <p:txBody>
          <a:bodyPr/>
          <a:lstStyle/>
          <a:p>
            <a:r>
              <a:rPr lang="en-US" smtClean="0"/>
              <a:t>Swarm Robotics Seminar,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17</a:t>
            </a:fld>
            <a:endParaRPr lang="en-US"/>
          </a:p>
        </p:txBody>
      </p:sp>
    </p:spTree>
    <p:extLst>
      <p:ext uri="{BB962C8B-B14F-4D97-AF65-F5344CB8AC3E}">
        <p14:creationId xmlns:p14="http://schemas.microsoft.com/office/powerpoint/2010/main" val="7078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00200" y="2386743"/>
            <a:ext cx="8991600" cy="1965721"/>
          </a:xfrm>
        </p:spPr>
        <p:txBody>
          <a:bodyPr>
            <a:normAutofit/>
          </a:bodyPr>
          <a:lstStyle/>
          <a:p>
            <a:r>
              <a:rPr lang="en-US" smtClean="0"/>
              <a:t>Our tools: </a:t>
            </a:r>
            <a:br>
              <a:rPr lang="en-US" smtClean="0"/>
            </a:br>
            <a:r>
              <a:rPr lang="en-US"/>
              <a:t/>
            </a:r>
            <a:br>
              <a:rPr lang="en-US"/>
            </a:br>
            <a:r>
              <a:rPr lang="en-US" err="1" smtClean="0"/>
              <a:t>Blockly</a:t>
            </a:r>
            <a:r>
              <a:rPr lang="en-US" smtClean="0"/>
              <a:t> and Waggle</a:t>
            </a:r>
            <a:endParaRPr lang="en-US"/>
          </a:p>
        </p:txBody>
      </p:sp>
      <p:sp>
        <p:nvSpPr>
          <p:cNvPr id="7" name="Text Placeholder 6"/>
          <p:cNvSpPr>
            <a:spLocks noGrp="1"/>
          </p:cNvSpPr>
          <p:nvPr>
            <p:ph type="body" idx="1"/>
          </p:nvPr>
        </p:nvSpPr>
        <p:spPr>
          <a:xfrm>
            <a:off x="2695194" y="4555671"/>
            <a:ext cx="6801612" cy="1061876"/>
          </a:xfrm>
        </p:spPr>
        <p:txBody>
          <a:bodyPr/>
          <a:lstStyle/>
          <a:p>
            <a:endParaRPr lang="en-US"/>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18</a:t>
            </a:fld>
            <a:endParaRPr lang="en-US"/>
          </a:p>
        </p:txBody>
      </p:sp>
    </p:spTree>
    <p:extLst>
      <p:ext uri="{BB962C8B-B14F-4D97-AF65-F5344CB8AC3E}">
        <p14:creationId xmlns:p14="http://schemas.microsoft.com/office/powerpoint/2010/main" val="1455529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waggle</a:t>
            </a:r>
            <a:endParaRPr lang="en-US"/>
          </a:p>
        </p:txBody>
      </p:sp>
      <p:sp>
        <p:nvSpPr>
          <p:cNvPr id="3" name="Content Placeholder 2"/>
          <p:cNvSpPr>
            <a:spLocks noGrp="1"/>
          </p:cNvSpPr>
          <p:nvPr>
            <p:ph idx="1"/>
          </p:nvPr>
        </p:nvSpPr>
        <p:spPr/>
        <p:txBody>
          <a:bodyPr>
            <a:normAutofit/>
          </a:bodyPr>
          <a:lstStyle/>
          <a:p>
            <a:r>
              <a:rPr lang="en-US" smtClean="0"/>
              <a:t>We will be using Waggle, an online simulation and programming environment</a:t>
            </a:r>
          </a:p>
          <a:p>
            <a:pPr lvl="1"/>
            <a:r>
              <a:rPr lang="en-US" smtClean="0"/>
              <a:t>2-D Physics: </a:t>
            </a:r>
            <a:r>
              <a:rPr lang="en-US" err="1" smtClean="0"/>
              <a:t>Matter.js</a:t>
            </a:r>
            <a:endParaRPr lang="en-US" smtClean="0"/>
          </a:p>
          <a:p>
            <a:pPr lvl="1"/>
            <a:r>
              <a:rPr lang="en-US" smtClean="0"/>
              <a:t>Visual programming: </a:t>
            </a:r>
            <a:r>
              <a:rPr lang="en-US" err="1" smtClean="0"/>
              <a:t>Blockly</a:t>
            </a:r>
            <a:endParaRPr lang="en-US" smtClean="0"/>
          </a:p>
          <a:p>
            <a:r>
              <a:rPr lang="en-US" smtClean="0"/>
              <a:t>There are other tools for simulating swarms of robots:</a:t>
            </a:r>
          </a:p>
          <a:p>
            <a:pPr lvl="1"/>
            <a:r>
              <a:rPr lang="en-US" smtClean="0"/>
              <a:t>Agent-based simulators: </a:t>
            </a:r>
            <a:r>
              <a:rPr lang="en-US" err="1" smtClean="0"/>
              <a:t>Netlogo</a:t>
            </a:r>
            <a:r>
              <a:rPr lang="en-US" smtClean="0"/>
              <a:t>, MASON</a:t>
            </a:r>
          </a:p>
          <a:p>
            <a:pPr lvl="1"/>
            <a:r>
              <a:rPr lang="en-US" smtClean="0"/>
              <a:t>Robot simulators: </a:t>
            </a:r>
            <a:r>
              <a:rPr lang="en-US" err="1" smtClean="0"/>
              <a:t>ARGoS</a:t>
            </a:r>
            <a:r>
              <a:rPr lang="en-US" smtClean="0"/>
              <a:t>, V-REP, Gazebo</a:t>
            </a:r>
            <a:endParaRPr lang="en-US"/>
          </a:p>
          <a:p>
            <a:r>
              <a:rPr lang="en-US" smtClean="0"/>
              <a:t>Why another simulation tool?</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19</a:t>
            </a:fld>
            <a:endParaRPr lang="en-US"/>
          </a:p>
        </p:txBody>
      </p:sp>
    </p:spTree>
    <p:extLst>
      <p:ext uri="{BB962C8B-B14F-4D97-AF65-F5344CB8AC3E}">
        <p14:creationId xmlns:p14="http://schemas.microsoft.com/office/powerpoint/2010/main" val="15427158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39804"/>
            <a:ext cx="7729728" cy="594360"/>
          </a:xfrm>
        </p:spPr>
        <p:txBody>
          <a:bodyPr>
            <a:normAutofit fontScale="90000"/>
          </a:bodyPr>
          <a:lstStyle/>
          <a:p>
            <a:r>
              <a:rPr lang="en-US" dirty="0" smtClean="0"/>
              <a:t>Where I’m from</a:t>
            </a:r>
            <a:endParaRPr lang="en-US" dirty="0"/>
          </a:p>
        </p:txBody>
      </p:sp>
      <p:pic>
        <p:nvPicPr>
          <p:cNvPr id="6" name="Picture 5"/>
          <p:cNvPicPr>
            <a:picLocks noChangeAspect="1"/>
          </p:cNvPicPr>
          <p:nvPr/>
        </p:nvPicPr>
        <p:blipFill rotWithShape="1">
          <a:blip r:embed="rId2"/>
          <a:srcRect b="2377"/>
          <a:stretch/>
        </p:blipFill>
        <p:spPr>
          <a:xfrm>
            <a:off x="0" y="845501"/>
            <a:ext cx="12192000" cy="5491291"/>
          </a:xfrm>
          <a:prstGeom prst="rect">
            <a:avLst/>
          </a:prstGeom>
        </p:spPr>
      </p:pic>
      <p:sp>
        <p:nvSpPr>
          <p:cNvPr id="7" name="TextBox 6"/>
          <p:cNvSpPr txBox="1"/>
          <p:nvPr/>
        </p:nvSpPr>
        <p:spPr>
          <a:xfrm>
            <a:off x="3507129" y="2604304"/>
            <a:ext cx="1772921" cy="369332"/>
          </a:xfrm>
          <a:prstGeom prst="rect">
            <a:avLst/>
          </a:prstGeom>
          <a:noFill/>
        </p:spPr>
        <p:txBody>
          <a:bodyPr wrap="none" rtlCol="0">
            <a:spAutoFit/>
          </a:bodyPr>
          <a:lstStyle/>
          <a:p>
            <a:r>
              <a:rPr lang="en-US" dirty="0" smtClean="0"/>
              <a:t>St. John’s, Canada</a:t>
            </a:r>
            <a:endParaRPr lang="en-US" dirty="0"/>
          </a:p>
        </p:txBody>
      </p:sp>
      <p:sp>
        <p:nvSpPr>
          <p:cNvPr id="8" name="Footer Placeholder 7"/>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9" name="Slide Number Placeholder 8"/>
          <p:cNvSpPr>
            <a:spLocks noGrp="1"/>
          </p:cNvSpPr>
          <p:nvPr>
            <p:ph type="sldNum" sz="quarter" idx="12"/>
          </p:nvPr>
        </p:nvSpPr>
        <p:spPr/>
        <p:txBody>
          <a:bodyPr/>
          <a:lstStyle/>
          <a:p>
            <a:fld id="{3A5A74ED-6A13-9D44-9952-CB1E1353BB4A}" type="slidenum">
              <a:rPr lang="en-US" smtClean="0"/>
              <a:t>2</a:t>
            </a:fld>
            <a:endParaRPr lang="en-US"/>
          </a:p>
        </p:txBody>
      </p:sp>
      <p:pic>
        <p:nvPicPr>
          <p:cNvPr id="10" name="Picture 9"/>
          <p:cNvPicPr>
            <a:picLocks noChangeAspect="1"/>
          </p:cNvPicPr>
          <p:nvPr/>
        </p:nvPicPr>
        <p:blipFill>
          <a:blip r:embed="rId3"/>
          <a:stretch>
            <a:fillRect/>
          </a:stretch>
        </p:blipFill>
        <p:spPr>
          <a:xfrm>
            <a:off x="0" y="3436670"/>
            <a:ext cx="6300271" cy="3033823"/>
          </a:xfrm>
          <a:prstGeom prst="rect">
            <a:avLst/>
          </a:prstGeom>
        </p:spPr>
      </p:pic>
      <p:pic>
        <p:nvPicPr>
          <p:cNvPr id="11" name="Picture 10"/>
          <p:cNvPicPr>
            <a:picLocks noChangeAspect="1"/>
          </p:cNvPicPr>
          <p:nvPr/>
        </p:nvPicPr>
        <p:blipFill>
          <a:blip r:embed="rId4"/>
          <a:stretch>
            <a:fillRect/>
          </a:stretch>
        </p:blipFill>
        <p:spPr>
          <a:xfrm>
            <a:off x="4923643" y="3008504"/>
            <a:ext cx="5037221" cy="3364864"/>
          </a:xfrm>
          <a:prstGeom prst="rect">
            <a:avLst/>
          </a:prstGeom>
        </p:spPr>
      </p:pic>
      <p:pic>
        <p:nvPicPr>
          <p:cNvPr id="12" name="Picture 11"/>
          <p:cNvPicPr>
            <a:picLocks noChangeAspect="1"/>
          </p:cNvPicPr>
          <p:nvPr/>
        </p:nvPicPr>
        <p:blipFill>
          <a:blip r:embed="rId5"/>
          <a:stretch>
            <a:fillRect/>
          </a:stretch>
        </p:blipFill>
        <p:spPr>
          <a:xfrm>
            <a:off x="5985791" y="845501"/>
            <a:ext cx="6264153" cy="2591169"/>
          </a:xfrm>
          <a:prstGeom prst="rect">
            <a:avLst/>
          </a:prstGeom>
        </p:spPr>
      </p:pic>
    </p:spTree>
    <p:extLst>
      <p:ext uri="{BB962C8B-B14F-4D97-AF65-F5344CB8AC3E}">
        <p14:creationId xmlns:p14="http://schemas.microsoft.com/office/powerpoint/2010/main" val="15649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20</a:t>
            </a:fld>
            <a:endParaRPr lang="en-US"/>
          </a:p>
        </p:txBody>
      </p:sp>
      <p:cxnSp>
        <p:nvCxnSpPr>
          <p:cNvPr id="8" name="Straight Arrow Connector 7"/>
          <p:cNvCxnSpPr/>
          <p:nvPr/>
        </p:nvCxnSpPr>
        <p:spPr>
          <a:xfrm>
            <a:off x="2550695" y="5189487"/>
            <a:ext cx="6978316" cy="0"/>
          </a:xfrm>
          <a:prstGeom prst="straightConnector1">
            <a:avLst/>
          </a:prstGeom>
          <a:ln w="508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83995" y="644893"/>
            <a:ext cx="1" cy="4379494"/>
          </a:xfrm>
          <a:prstGeom prst="straightConnector1">
            <a:avLst/>
          </a:prstGeom>
          <a:ln w="508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29500" y="5319930"/>
            <a:ext cx="2138727" cy="584775"/>
          </a:xfrm>
          <a:prstGeom prst="rect">
            <a:avLst/>
          </a:prstGeom>
          <a:noFill/>
        </p:spPr>
        <p:txBody>
          <a:bodyPr wrap="none" rtlCol="0">
            <a:spAutoFit/>
          </a:bodyPr>
          <a:lstStyle/>
          <a:p>
            <a:r>
              <a:rPr lang="en-US" sz="3200" smtClean="0">
                <a:solidFill>
                  <a:schemeClr val="accent3"/>
                </a:solidFill>
              </a:rPr>
              <a:t>Easy to Use</a:t>
            </a:r>
            <a:endParaRPr lang="en-US" sz="3200">
              <a:solidFill>
                <a:schemeClr val="accent3"/>
              </a:solidFill>
            </a:endParaRPr>
          </a:p>
        </p:txBody>
      </p:sp>
      <p:sp>
        <p:nvSpPr>
          <p:cNvPr id="15" name="TextBox 14"/>
          <p:cNvSpPr txBox="1"/>
          <p:nvPr/>
        </p:nvSpPr>
        <p:spPr>
          <a:xfrm>
            <a:off x="406400" y="594093"/>
            <a:ext cx="1536700" cy="584775"/>
          </a:xfrm>
          <a:prstGeom prst="rect">
            <a:avLst/>
          </a:prstGeom>
          <a:noFill/>
        </p:spPr>
        <p:txBody>
          <a:bodyPr wrap="square" rtlCol="0">
            <a:spAutoFit/>
          </a:bodyPr>
          <a:lstStyle/>
          <a:p>
            <a:r>
              <a:rPr lang="en-US" sz="3200" smtClean="0">
                <a:solidFill>
                  <a:schemeClr val="accent3"/>
                </a:solidFill>
              </a:rPr>
              <a:t>Realistic</a:t>
            </a:r>
            <a:endParaRPr lang="en-US" sz="3200">
              <a:solidFill>
                <a:schemeClr val="accent3"/>
              </a:solidFill>
            </a:endParaRPr>
          </a:p>
        </p:txBody>
      </p:sp>
      <p:sp>
        <p:nvSpPr>
          <p:cNvPr id="18" name="TextBox 17"/>
          <p:cNvSpPr txBox="1"/>
          <p:nvPr/>
        </p:nvSpPr>
        <p:spPr>
          <a:xfrm>
            <a:off x="6287797" y="4027825"/>
            <a:ext cx="1383712" cy="523220"/>
          </a:xfrm>
          <a:prstGeom prst="rect">
            <a:avLst/>
          </a:prstGeom>
          <a:noFill/>
        </p:spPr>
        <p:txBody>
          <a:bodyPr wrap="none" rtlCol="0">
            <a:spAutoFit/>
          </a:bodyPr>
          <a:lstStyle/>
          <a:p>
            <a:r>
              <a:rPr lang="en-US" sz="2800" err="1" smtClean="0"/>
              <a:t>Netlogo</a:t>
            </a:r>
            <a:endParaRPr lang="en-US" sz="2800"/>
          </a:p>
        </p:txBody>
      </p:sp>
      <p:sp>
        <p:nvSpPr>
          <p:cNvPr id="19" name="TextBox 18"/>
          <p:cNvSpPr txBox="1"/>
          <p:nvPr/>
        </p:nvSpPr>
        <p:spPr>
          <a:xfrm>
            <a:off x="7931217" y="2560330"/>
            <a:ext cx="1451359" cy="523220"/>
          </a:xfrm>
          <a:prstGeom prst="rect">
            <a:avLst/>
          </a:prstGeom>
          <a:noFill/>
        </p:spPr>
        <p:txBody>
          <a:bodyPr wrap="none" rtlCol="0">
            <a:spAutoFit/>
          </a:bodyPr>
          <a:lstStyle/>
          <a:p>
            <a:r>
              <a:rPr lang="en-US" sz="2800" b="1" smtClean="0"/>
              <a:t>Waggle</a:t>
            </a:r>
            <a:endParaRPr lang="en-US" sz="2800" b="1"/>
          </a:p>
        </p:txBody>
      </p:sp>
      <p:sp>
        <p:nvSpPr>
          <p:cNvPr id="20" name="TextBox 19"/>
          <p:cNvSpPr txBox="1"/>
          <p:nvPr/>
        </p:nvSpPr>
        <p:spPr>
          <a:xfrm>
            <a:off x="4207478" y="1229668"/>
            <a:ext cx="1059264" cy="523220"/>
          </a:xfrm>
          <a:prstGeom prst="rect">
            <a:avLst/>
          </a:prstGeom>
          <a:noFill/>
        </p:spPr>
        <p:txBody>
          <a:bodyPr wrap="none" rtlCol="0">
            <a:spAutoFit/>
          </a:bodyPr>
          <a:lstStyle/>
          <a:p>
            <a:r>
              <a:rPr lang="en-US" sz="2800" smtClean="0"/>
              <a:t>V-REP</a:t>
            </a:r>
            <a:endParaRPr lang="en-US" sz="2800"/>
          </a:p>
        </p:txBody>
      </p:sp>
      <p:sp>
        <p:nvSpPr>
          <p:cNvPr id="21" name="TextBox 20"/>
          <p:cNvSpPr txBox="1"/>
          <p:nvPr/>
        </p:nvSpPr>
        <p:spPr>
          <a:xfrm>
            <a:off x="2733844" y="1187015"/>
            <a:ext cx="1303562" cy="523220"/>
          </a:xfrm>
          <a:prstGeom prst="rect">
            <a:avLst/>
          </a:prstGeom>
          <a:noFill/>
        </p:spPr>
        <p:txBody>
          <a:bodyPr wrap="none" rtlCol="0">
            <a:spAutoFit/>
          </a:bodyPr>
          <a:lstStyle/>
          <a:p>
            <a:r>
              <a:rPr lang="en-US" sz="2800" smtClean="0"/>
              <a:t>Gazebo</a:t>
            </a:r>
            <a:endParaRPr lang="en-US" sz="2800"/>
          </a:p>
        </p:txBody>
      </p:sp>
      <p:sp>
        <p:nvSpPr>
          <p:cNvPr id="22" name="TextBox 21"/>
          <p:cNvSpPr txBox="1"/>
          <p:nvPr/>
        </p:nvSpPr>
        <p:spPr>
          <a:xfrm>
            <a:off x="3576672" y="1866077"/>
            <a:ext cx="1269899" cy="523220"/>
          </a:xfrm>
          <a:prstGeom prst="rect">
            <a:avLst/>
          </a:prstGeom>
          <a:noFill/>
        </p:spPr>
        <p:txBody>
          <a:bodyPr wrap="none" rtlCol="0">
            <a:spAutoFit/>
          </a:bodyPr>
          <a:lstStyle/>
          <a:p>
            <a:r>
              <a:rPr lang="en-US" sz="2800" err="1" smtClean="0"/>
              <a:t>ARGoS</a:t>
            </a:r>
            <a:endParaRPr lang="en-US" sz="2800"/>
          </a:p>
        </p:txBody>
      </p:sp>
      <p:sp>
        <p:nvSpPr>
          <p:cNvPr id="23" name="TextBox 22"/>
          <p:cNvSpPr txBox="1"/>
          <p:nvPr/>
        </p:nvSpPr>
        <p:spPr>
          <a:xfrm>
            <a:off x="4624685" y="4032270"/>
            <a:ext cx="1444626" cy="523220"/>
          </a:xfrm>
          <a:prstGeom prst="rect">
            <a:avLst/>
          </a:prstGeom>
          <a:noFill/>
        </p:spPr>
        <p:txBody>
          <a:bodyPr wrap="none" rtlCol="0">
            <a:spAutoFit/>
          </a:bodyPr>
          <a:lstStyle/>
          <a:p>
            <a:r>
              <a:rPr lang="en-US" sz="2800" smtClean="0"/>
              <a:t>MASON</a:t>
            </a:r>
            <a:endParaRPr lang="en-US" sz="2800"/>
          </a:p>
        </p:txBody>
      </p:sp>
      <p:sp>
        <p:nvSpPr>
          <p:cNvPr id="24" name="TextBox 23"/>
          <p:cNvSpPr txBox="1"/>
          <p:nvPr/>
        </p:nvSpPr>
        <p:spPr>
          <a:xfrm>
            <a:off x="411746" y="4149735"/>
            <a:ext cx="1719847" cy="584775"/>
          </a:xfrm>
          <a:prstGeom prst="rect">
            <a:avLst/>
          </a:prstGeom>
          <a:noFill/>
        </p:spPr>
        <p:txBody>
          <a:bodyPr wrap="square" rtlCol="0">
            <a:spAutoFit/>
          </a:bodyPr>
          <a:lstStyle/>
          <a:p>
            <a:r>
              <a:rPr lang="en-US" sz="3200" smtClean="0">
                <a:solidFill>
                  <a:schemeClr val="accent3"/>
                </a:solidFill>
              </a:rPr>
              <a:t>Abstract</a:t>
            </a:r>
            <a:endParaRPr lang="en-US" sz="3200">
              <a:solidFill>
                <a:schemeClr val="accent3"/>
              </a:solidFill>
            </a:endParaRPr>
          </a:p>
        </p:txBody>
      </p:sp>
      <p:sp>
        <p:nvSpPr>
          <p:cNvPr id="25" name="TextBox 24"/>
          <p:cNvSpPr txBox="1"/>
          <p:nvPr/>
        </p:nvSpPr>
        <p:spPr>
          <a:xfrm>
            <a:off x="2602567" y="5340596"/>
            <a:ext cx="1451038" cy="584775"/>
          </a:xfrm>
          <a:prstGeom prst="rect">
            <a:avLst/>
          </a:prstGeom>
          <a:noFill/>
        </p:spPr>
        <p:txBody>
          <a:bodyPr wrap="none" rtlCol="0">
            <a:spAutoFit/>
          </a:bodyPr>
          <a:lstStyle/>
          <a:p>
            <a:r>
              <a:rPr lang="en-US" sz="3200" smtClean="0">
                <a:solidFill>
                  <a:schemeClr val="accent3"/>
                </a:solidFill>
              </a:rPr>
              <a:t>Flexible</a:t>
            </a:r>
            <a:endParaRPr lang="en-US" sz="3200">
              <a:solidFill>
                <a:schemeClr val="accent3"/>
              </a:solidFill>
            </a:endParaRPr>
          </a:p>
        </p:txBody>
      </p:sp>
    </p:spTree>
    <p:extLst>
      <p:ext uri="{BB962C8B-B14F-4D97-AF65-F5344CB8AC3E}">
        <p14:creationId xmlns:p14="http://schemas.microsoft.com/office/powerpoint/2010/main" val="1096572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Blockly</a:t>
            </a:r>
            <a:endParaRPr lang="en-US"/>
          </a:p>
        </p:txBody>
      </p:sp>
      <p:sp>
        <p:nvSpPr>
          <p:cNvPr id="3" name="Content Placeholder 2"/>
          <p:cNvSpPr>
            <a:spLocks noGrp="1"/>
          </p:cNvSpPr>
          <p:nvPr>
            <p:ph idx="1"/>
          </p:nvPr>
        </p:nvSpPr>
        <p:spPr/>
        <p:txBody>
          <a:bodyPr>
            <a:normAutofit/>
          </a:bodyPr>
          <a:lstStyle/>
          <a:p>
            <a:r>
              <a:rPr lang="en-US" smtClean="0"/>
              <a:t>A library for building visual programming apps</a:t>
            </a:r>
          </a:p>
          <a:p>
            <a:pPr lvl="1"/>
            <a:r>
              <a:rPr lang="en-US" smtClean="0"/>
              <a:t>Started by Google, now open-source</a:t>
            </a:r>
          </a:p>
          <a:p>
            <a:pPr lvl="1"/>
            <a:r>
              <a:rPr lang="en-US" smtClean="0"/>
              <a:t>Used for hundreds of educational apps on the web and on Android / iOS devices</a:t>
            </a:r>
          </a:p>
          <a:p>
            <a:r>
              <a:rPr lang="en-US" smtClean="0"/>
              <a:t>Programming for kids?</a:t>
            </a:r>
          </a:p>
          <a:p>
            <a:pPr lvl="1"/>
            <a:r>
              <a:rPr lang="en-US" smtClean="0"/>
              <a:t>Yes</a:t>
            </a:r>
          </a:p>
          <a:p>
            <a:pPr lvl="1"/>
            <a:r>
              <a:rPr lang="en-US" smtClean="0"/>
              <a:t>”But we’re not kids”</a:t>
            </a:r>
          </a:p>
          <a:p>
            <a:pPr lvl="1"/>
            <a:r>
              <a:rPr lang="en-US" err="1" smtClean="0"/>
              <a:t>Blockly</a:t>
            </a:r>
            <a:r>
              <a:rPr lang="en-US" smtClean="0"/>
              <a:t> is an easily learned language for people with various levels of programming experience</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21</a:t>
            </a:fld>
            <a:endParaRPr lang="en-US"/>
          </a:p>
        </p:txBody>
      </p:sp>
    </p:spTree>
    <p:extLst>
      <p:ext uri="{BB962C8B-B14F-4D97-AF65-F5344CB8AC3E}">
        <p14:creationId xmlns:p14="http://schemas.microsoft.com/office/powerpoint/2010/main" val="5869016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2" y="2243828"/>
            <a:ext cx="3170980" cy="2230201"/>
          </a:xfrm>
        </p:spPr>
        <p:txBody>
          <a:bodyPr>
            <a:normAutofit/>
          </a:bodyPr>
          <a:lstStyle/>
          <a:p>
            <a:r>
              <a:rPr lang="en-US" smtClean="0"/>
              <a:t>Exercise #1:</a:t>
            </a:r>
            <a:br>
              <a:rPr lang="en-US" smtClean="0"/>
            </a:br>
            <a:r>
              <a:rPr lang="en-US"/>
              <a:t/>
            </a:r>
            <a:br>
              <a:rPr lang="en-US"/>
            </a:br>
            <a:r>
              <a:rPr lang="en-US" err="1" smtClean="0"/>
              <a:t>Blockly</a:t>
            </a:r>
            <a:r>
              <a:rPr lang="en-US" smtClean="0"/>
              <a:t> Games</a:t>
            </a:r>
            <a:br>
              <a:rPr lang="en-US" smtClean="0"/>
            </a:br>
            <a:r>
              <a:rPr lang="en-US"/>
              <a:t/>
            </a:r>
            <a:br>
              <a:rPr lang="en-US"/>
            </a:br>
            <a:r>
              <a:rPr lang="en-US" smtClean="0"/>
              <a:t>20 minutes</a:t>
            </a:r>
            <a:endParaRPr lang="en-US"/>
          </a:p>
        </p:txBody>
      </p:sp>
      <p:sp>
        <p:nvSpPr>
          <p:cNvPr id="3" name="Content Placeholder 2"/>
          <p:cNvSpPr>
            <a:spLocks noGrp="1"/>
          </p:cNvSpPr>
          <p:nvPr>
            <p:ph idx="1"/>
          </p:nvPr>
        </p:nvSpPr>
        <p:spPr>
          <a:xfrm>
            <a:off x="5287617" y="804672"/>
            <a:ext cx="6403639" cy="5248656"/>
          </a:xfrm>
        </p:spPr>
        <p:txBody>
          <a:bodyPr>
            <a:normAutofit/>
          </a:bodyPr>
          <a:lstStyle/>
          <a:p>
            <a:r>
              <a:rPr lang="en-US" sz="2800" smtClean="0"/>
              <a:t>Go to </a:t>
            </a:r>
            <a:r>
              <a:rPr lang="en-US" sz="2800" err="1" smtClean="0"/>
              <a:t>Blockly</a:t>
            </a:r>
            <a:r>
              <a:rPr lang="en-US" sz="2800" smtClean="0"/>
              <a:t> Games:</a:t>
            </a:r>
          </a:p>
          <a:p>
            <a:pPr lvl="1"/>
            <a:r>
              <a:rPr lang="en-US" sz="2400">
                <a:hlinkClick r:id="rId2"/>
              </a:rPr>
              <a:t>https://blockly-games.appspot.com</a:t>
            </a:r>
            <a:r>
              <a:rPr lang="en-US" sz="2400" smtClean="0">
                <a:hlinkClick r:id="rId2"/>
              </a:rPr>
              <a:t>/</a:t>
            </a:r>
            <a:endParaRPr lang="en-US" sz="2400" smtClean="0"/>
          </a:p>
          <a:p>
            <a:r>
              <a:rPr lang="en-US" sz="2800" smtClean="0"/>
              <a:t>Complete “Puzzle”</a:t>
            </a:r>
          </a:p>
          <a:p>
            <a:r>
              <a:rPr lang="en-US" sz="2800" smtClean="0"/>
              <a:t>Complete as many levels as you can of “Maze”</a:t>
            </a:r>
          </a:p>
          <a:p>
            <a:endParaRPr lang="en-US" sz="2800"/>
          </a:p>
          <a:p>
            <a:r>
              <a:rPr lang="en-US" sz="2800" smtClean="0"/>
              <a:t>Experienced programmers:</a:t>
            </a:r>
          </a:p>
          <a:p>
            <a:pPr lvl="1"/>
            <a:r>
              <a:rPr lang="en-US" smtClean="0"/>
              <a:t>There are interesting challenges as you progress into the higher levels</a:t>
            </a:r>
          </a:p>
          <a:p>
            <a:endParaRPr lang="en-US" sz="2800"/>
          </a:p>
        </p:txBody>
      </p:sp>
      <p:sp>
        <p:nvSpPr>
          <p:cNvPr id="7" name="Text Placeholder 6"/>
          <p:cNvSpPr>
            <a:spLocks noGrp="1"/>
          </p:cNvSpPr>
          <p:nvPr>
            <p:ph type="body" sz="half" idx="2"/>
          </p:nvPr>
        </p:nvSpPr>
        <p:spPr>
          <a:xfrm>
            <a:off x="1115568" y="4669970"/>
            <a:ext cx="3794760" cy="1073983"/>
          </a:xfrm>
        </p:spPr>
        <p:txBody>
          <a:bodyPr/>
          <a:lstStyle/>
          <a:p>
            <a:endParaRPr lang="en-US"/>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22</a:t>
            </a:fld>
            <a:endParaRPr lang="en-US"/>
          </a:p>
        </p:txBody>
      </p:sp>
    </p:spTree>
    <p:extLst>
      <p:ext uri="{BB962C8B-B14F-4D97-AF65-F5344CB8AC3E}">
        <p14:creationId xmlns:p14="http://schemas.microsoft.com/office/powerpoint/2010/main" val="1056913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Robotics Concepts</a:t>
            </a:r>
            <a:endParaRPr lang="en-US"/>
          </a:p>
        </p:txBody>
      </p:sp>
      <p:sp>
        <p:nvSpPr>
          <p:cNvPr id="8" name="Text Placeholder 7"/>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6" name="Slide Number Placeholder 5"/>
          <p:cNvSpPr>
            <a:spLocks noGrp="1"/>
          </p:cNvSpPr>
          <p:nvPr>
            <p:ph type="sldNum" sz="quarter" idx="12"/>
          </p:nvPr>
        </p:nvSpPr>
        <p:spPr/>
        <p:txBody>
          <a:bodyPr/>
          <a:lstStyle/>
          <a:p>
            <a:fld id="{3A5A74ED-6A13-9D44-9952-CB1E1353BB4A}" type="slidenum">
              <a:rPr lang="en-US" smtClean="0"/>
              <a:t>23</a:t>
            </a:fld>
            <a:endParaRPr lang="en-US"/>
          </a:p>
        </p:txBody>
      </p:sp>
    </p:spTree>
    <p:extLst>
      <p:ext uri="{BB962C8B-B14F-4D97-AF65-F5344CB8AC3E}">
        <p14:creationId xmlns:p14="http://schemas.microsoft.com/office/powerpoint/2010/main" val="573443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The SENSE / ACT Cycle </a:t>
            </a:r>
            <a:endParaRPr lang="en-US"/>
          </a:p>
        </p:txBody>
      </p:sp>
      <p:sp>
        <p:nvSpPr>
          <p:cNvPr id="8" name="Content Placeholder 7"/>
          <p:cNvSpPr>
            <a:spLocks noGrp="1"/>
          </p:cNvSpPr>
          <p:nvPr>
            <p:ph idx="1"/>
          </p:nvPr>
        </p:nvSpPr>
        <p:spPr>
          <a:xfrm>
            <a:off x="1069848" y="2367379"/>
            <a:ext cx="10054834" cy="3740156"/>
          </a:xfrm>
        </p:spPr>
        <p:txBody>
          <a:bodyPr>
            <a:normAutofit/>
          </a:bodyPr>
          <a:lstStyle/>
          <a:p>
            <a:r>
              <a:rPr lang="en-US" sz="2800" smtClean="0"/>
              <a:t>Robots exist in a constant cycle of perception (via sensors) and movement (via actuators)</a:t>
            </a:r>
            <a:endParaRPr lang="en-US" sz="2800"/>
          </a:p>
        </p:txBody>
      </p:sp>
      <p:sp>
        <p:nvSpPr>
          <p:cNvPr id="5" name="Footer Placeholder 4"/>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6" name="Slide Number Placeholder 5"/>
          <p:cNvSpPr>
            <a:spLocks noGrp="1"/>
          </p:cNvSpPr>
          <p:nvPr>
            <p:ph type="sldNum" sz="quarter" idx="12"/>
          </p:nvPr>
        </p:nvSpPr>
        <p:spPr/>
        <p:txBody>
          <a:bodyPr/>
          <a:lstStyle/>
          <a:p>
            <a:fld id="{3A5A74ED-6A13-9D44-9952-CB1E1353BB4A}" type="slidenum">
              <a:rPr lang="en-US" smtClean="0"/>
              <a:t>24</a:t>
            </a:fld>
            <a:endParaRPr lang="en-US"/>
          </a:p>
        </p:txBody>
      </p:sp>
      <p:grpSp>
        <p:nvGrpSpPr>
          <p:cNvPr id="10" name="Group 9"/>
          <p:cNvGrpSpPr/>
          <p:nvPr/>
        </p:nvGrpSpPr>
        <p:grpSpPr>
          <a:xfrm>
            <a:off x="2201543" y="3490135"/>
            <a:ext cx="7427000" cy="2751562"/>
            <a:chOff x="2201543" y="3490135"/>
            <a:chExt cx="7427000" cy="2751562"/>
          </a:xfrm>
        </p:grpSpPr>
        <p:sp>
          <p:nvSpPr>
            <p:cNvPr id="11" name="Freeform 10"/>
            <p:cNvSpPr/>
            <p:nvPr/>
          </p:nvSpPr>
          <p:spPr>
            <a:xfrm>
              <a:off x="2201543" y="3822447"/>
              <a:ext cx="2086938" cy="2086938"/>
            </a:xfrm>
            <a:custGeom>
              <a:avLst/>
              <a:gdLst>
                <a:gd name="connsiteX0" fmla="*/ 0 w 2086938"/>
                <a:gd name="connsiteY0" fmla="*/ 1043469 h 2086938"/>
                <a:gd name="connsiteX1" fmla="*/ 1043469 w 2086938"/>
                <a:gd name="connsiteY1" fmla="*/ 0 h 2086938"/>
                <a:gd name="connsiteX2" fmla="*/ 2086938 w 2086938"/>
                <a:gd name="connsiteY2" fmla="*/ 1043469 h 2086938"/>
                <a:gd name="connsiteX3" fmla="*/ 1043469 w 2086938"/>
                <a:gd name="connsiteY3" fmla="*/ 2086938 h 2086938"/>
                <a:gd name="connsiteX4" fmla="*/ 0 w 2086938"/>
                <a:gd name="connsiteY4" fmla="*/ 1043469 h 208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938" h="2086938">
                  <a:moveTo>
                    <a:pt x="0" y="1043469"/>
                  </a:moveTo>
                  <a:cubicBezTo>
                    <a:pt x="0" y="467177"/>
                    <a:pt x="467177" y="0"/>
                    <a:pt x="1043469" y="0"/>
                  </a:cubicBezTo>
                  <a:cubicBezTo>
                    <a:pt x="1619761" y="0"/>
                    <a:pt x="2086938" y="467177"/>
                    <a:pt x="2086938" y="1043469"/>
                  </a:cubicBezTo>
                  <a:cubicBezTo>
                    <a:pt x="2086938" y="1619761"/>
                    <a:pt x="1619761" y="2086938"/>
                    <a:pt x="1043469" y="2086938"/>
                  </a:cubicBezTo>
                  <a:cubicBezTo>
                    <a:pt x="467177" y="2086938"/>
                    <a:pt x="0" y="1619761"/>
                    <a:pt x="0" y="1043469"/>
                  </a:cubicBezTo>
                  <a:close/>
                </a:path>
              </a:pathLst>
            </a:custGeom>
            <a:solidFill>
              <a:srgbClr val="0070C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7695" tIns="357695" rIns="357695" bIns="357695" numCol="1" spcCol="1270" anchor="ctr" anchorCtr="0">
              <a:noAutofit/>
            </a:bodyPr>
            <a:lstStyle/>
            <a:p>
              <a:pPr lvl="0" algn="ctr" defTabSz="1822450">
                <a:lnSpc>
                  <a:spcPct val="90000"/>
                </a:lnSpc>
                <a:spcBef>
                  <a:spcPct val="0"/>
                </a:spcBef>
                <a:spcAft>
                  <a:spcPct val="35000"/>
                </a:spcAft>
              </a:pPr>
              <a:r>
                <a:rPr lang="en-US" sz="4100" kern="1200" smtClean="0"/>
                <a:t>Robot</a:t>
              </a:r>
              <a:endParaRPr lang="en-US" sz="4100" kern="1200"/>
            </a:p>
          </p:txBody>
        </p:sp>
        <p:sp>
          <p:nvSpPr>
            <p:cNvPr id="12" name="Freeform 11"/>
            <p:cNvSpPr/>
            <p:nvPr/>
          </p:nvSpPr>
          <p:spPr>
            <a:xfrm flipH="1">
              <a:off x="4533284" y="3490135"/>
              <a:ext cx="2615473" cy="704341"/>
            </a:xfrm>
            <a:custGeom>
              <a:avLst/>
              <a:gdLst>
                <a:gd name="connsiteX0" fmla="*/ 0 w 2615473"/>
                <a:gd name="connsiteY0" fmla="*/ 140868 h 704341"/>
                <a:gd name="connsiteX1" fmla="*/ 2263303 w 2615473"/>
                <a:gd name="connsiteY1" fmla="*/ 140868 h 704341"/>
                <a:gd name="connsiteX2" fmla="*/ 2263303 w 2615473"/>
                <a:gd name="connsiteY2" fmla="*/ 0 h 704341"/>
                <a:gd name="connsiteX3" fmla="*/ 2615473 w 2615473"/>
                <a:gd name="connsiteY3" fmla="*/ 352171 h 704341"/>
                <a:gd name="connsiteX4" fmla="*/ 2263303 w 2615473"/>
                <a:gd name="connsiteY4" fmla="*/ 704341 h 704341"/>
                <a:gd name="connsiteX5" fmla="*/ 2263303 w 2615473"/>
                <a:gd name="connsiteY5" fmla="*/ 563473 h 704341"/>
                <a:gd name="connsiteX6" fmla="*/ 0 w 2615473"/>
                <a:gd name="connsiteY6" fmla="*/ 563473 h 704341"/>
                <a:gd name="connsiteX7" fmla="*/ 0 w 2615473"/>
                <a:gd name="connsiteY7" fmla="*/ 140868 h 70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5473" h="704341">
                  <a:moveTo>
                    <a:pt x="0" y="140868"/>
                  </a:moveTo>
                  <a:lnTo>
                    <a:pt x="2263303" y="140868"/>
                  </a:lnTo>
                  <a:lnTo>
                    <a:pt x="2263303" y="0"/>
                  </a:lnTo>
                  <a:lnTo>
                    <a:pt x="2615473" y="352171"/>
                  </a:lnTo>
                  <a:lnTo>
                    <a:pt x="2263303" y="704341"/>
                  </a:lnTo>
                  <a:lnTo>
                    <a:pt x="2263303" y="563473"/>
                  </a:lnTo>
                  <a:lnTo>
                    <a:pt x="0" y="563473"/>
                  </a:lnTo>
                  <a:lnTo>
                    <a:pt x="0" y="140868"/>
                  </a:lnTo>
                  <a:close/>
                </a:path>
              </a:pathLst>
            </a:custGeom>
            <a:solidFill>
              <a:srgbClr val="FF00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140868" rIns="211302" bIns="140868" numCol="1" spcCol="1270" anchor="ctr" anchorCtr="0">
              <a:noAutofit/>
            </a:bodyPr>
            <a:lstStyle/>
            <a:p>
              <a:pPr lvl="0" algn="ctr" defTabSz="1377950">
                <a:lnSpc>
                  <a:spcPct val="90000"/>
                </a:lnSpc>
                <a:spcBef>
                  <a:spcPct val="0"/>
                </a:spcBef>
                <a:spcAft>
                  <a:spcPct val="35000"/>
                </a:spcAft>
              </a:pPr>
              <a:r>
                <a:rPr lang="en-US" sz="3100" kern="1200" smtClean="0"/>
                <a:t>Sense</a:t>
              </a:r>
              <a:endParaRPr lang="en-US" sz="3100" kern="1200"/>
            </a:p>
          </p:txBody>
        </p:sp>
        <p:sp>
          <p:nvSpPr>
            <p:cNvPr id="13" name="Freeform 12"/>
            <p:cNvSpPr/>
            <p:nvPr/>
          </p:nvSpPr>
          <p:spPr>
            <a:xfrm>
              <a:off x="7541605" y="3822447"/>
              <a:ext cx="2086938" cy="2086938"/>
            </a:xfrm>
            <a:custGeom>
              <a:avLst/>
              <a:gdLst>
                <a:gd name="connsiteX0" fmla="*/ 0 w 2086938"/>
                <a:gd name="connsiteY0" fmla="*/ 1043469 h 2086938"/>
                <a:gd name="connsiteX1" fmla="*/ 1043469 w 2086938"/>
                <a:gd name="connsiteY1" fmla="*/ 0 h 2086938"/>
                <a:gd name="connsiteX2" fmla="*/ 2086938 w 2086938"/>
                <a:gd name="connsiteY2" fmla="*/ 1043469 h 2086938"/>
                <a:gd name="connsiteX3" fmla="*/ 1043469 w 2086938"/>
                <a:gd name="connsiteY3" fmla="*/ 2086938 h 2086938"/>
                <a:gd name="connsiteX4" fmla="*/ 0 w 2086938"/>
                <a:gd name="connsiteY4" fmla="*/ 1043469 h 208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938" h="2086938">
                  <a:moveTo>
                    <a:pt x="0" y="1043469"/>
                  </a:moveTo>
                  <a:cubicBezTo>
                    <a:pt x="0" y="467177"/>
                    <a:pt x="467177" y="0"/>
                    <a:pt x="1043469" y="0"/>
                  </a:cubicBezTo>
                  <a:cubicBezTo>
                    <a:pt x="1619761" y="0"/>
                    <a:pt x="2086938" y="467177"/>
                    <a:pt x="2086938" y="1043469"/>
                  </a:cubicBezTo>
                  <a:cubicBezTo>
                    <a:pt x="2086938" y="1619761"/>
                    <a:pt x="1619761" y="2086938"/>
                    <a:pt x="1043469" y="2086938"/>
                  </a:cubicBezTo>
                  <a:cubicBezTo>
                    <a:pt x="467177" y="2086938"/>
                    <a:pt x="0" y="1619761"/>
                    <a:pt x="0" y="1043469"/>
                  </a:cubicBezTo>
                  <a:close/>
                </a:path>
              </a:pathLst>
            </a:custGeom>
            <a:solidFill>
              <a:schemeClr val="accent5">
                <a:lumMod val="75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7695" tIns="357695" rIns="357695" bIns="357695" numCol="1" spcCol="1270" anchor="ctr" anchorCtr="0">
              <a:noAutofit/>
            </a:bodyPr>
            <a:lstStyle/>
            <a:p>
              <a:pPr lvl="0" algn="ctr" defTabSz="1822450">
                <a:lnSpc>
                  <a:spcPct val="90000"/>
                </a:lnSpc>
                <a:spcBef>
                  <a:spcPct val="0"/>
                </a:spcBef>
                <a:spcAft>
                  <a:spcPct val="35000"/>
                </a:spcAft>
              </a:pPr>
              <a:r>
                <a:rPr lang="en-US" sz="4100" kern="1200" smtClean="0"/>
                <a:t>World</a:t>
              </a:r>
              <a:endParaRPr lang="en-US" sz="4100" kern="1200"/>
            </a:p>
          </p:txBody>
        </p:sp>
        <p:sp>
          <p:nvSpPr>
            <p:cNvPr id="14" name="Freeform 13"/>
            <p:cNvSpPr/>
            <p:nvPr/>
          </p:nvSpPr>
          <p:spPr>
            <a:xfrm flipH="1">
              <a:off x="4681329" y="5537356"/>
              <a:ext cx="2615473" cy="704341"/>
            </a:xfrm>
            <a:custGeom>
              <a:avLst/>
              <a:gdLst>
                <a:gd name="connsiteX0" fmla="*/ 0 w 2615473"/>
                <a:gd name="connsiteY0" fmla="*/ 140868 h 704341"/>
                <a:gd name="connsiteX1" fmla="*/ 2263303 w 2615473"/>
                <a:gd name="connsiteY1" fmla="*/ 140868 h 704341"/>
                <a:gd name="connsiteX2" fmla="*/ 2263303 w 2615473"/>
                <a:gd name="connsiteY2" fmla="*/ 0 h 704341"/>
                <a:gd name="connsiteX3" fmla="*/ 2615473 w 2615473"/>
                <a:gd name="connsiteY3" fmla="*/ 352171 h 704341"/>
                <a:gd name="connsiteX4" fmla="*/ 2263303 w 2615473"/>
                <a:gd name="connsiteY4" fmla="*/ 704341 h 704341"/>
                <a:gd name="connsiteX5" fmla="*/ 2263303 w 2615473"/>
                <a:gd name="connsiteY5" fmla="*/ 563473 h 704341"/>
                <a:gd name="connsiteX6" fmla="*/ 0 w 2615473"/>
                <a:gd name="connsiteY6" fmla="*/ 563473 h 704341"/>
                <a:gd name="connsiteX7" fmla="*/ 0 w 2615473"/>
                <a:gd name="connsiteY7" fmla="*/ 140868 h 70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5473" h="704341">
                  <a:moveTo>
                    <a:pt x="2615473" y="563472"/>
                  </a:moveTo>
                  <a:lnTo>
                    <a:pt x="352170" y="563472"/>
                  </a:lnTo>
                  <a:lnTo>
                    <a:pt x="352170" y="704340"/>
                  </a:lnTo>
                  <a:lnTo>
                    <a:pt x="0" y="352170"/>
                  </a:lnTo>
                  <a:lnTo>
                    <a:pt x="352170" y="1"/>
                  </a:lnTo>
                  <a:lnTo>
                    <a:pt x="352170" y="140869"/>
                  </a:lnTo>
                  <a:lnTo>
                    <a:pt x="2615473" y="140869"/>
                  </a:lnTo>
                  <a:lnTo>
                    <a:pt x="2615473" y="563472"/>
                  </a:lnTo>
                  <a:close/>
                </a:path>
              </a:pathLst>
            </a:custGeom>
            <a:solidFill>
              <a:srgbClr val="00B05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211302" tIns="140868" rIns="0" bIns="140868" numCol="1" spcCol="1270" anchor="ctr" anchorCtr="0">
              <a:noAutofit/>
            </a:bodyPr>
            <a:lstStyle/>
            <a:p>
              <a:pPr lvl="0" algn="ctr" defTabSz="1377950">
                <a:lnSpc>
                  <a:spcPct val="90000"/>
                </a:lnSpc>
                <a:spcBef>
                  <a:spcPct val="0"/>
                </a:spcBef>
                <a:spcAft>
                  <a:spcPct val="35000"/>
                </a:spcAft>
              </a:pPr>
              <a:r>
                <a:rPr lang="en-US" sz="3100" kern="1200" smtClean="0"/>
                <a:t>Act</a:t>
              </a:r>
              <a:endParaRPr lang="en-US" sz="3100" kern="1200"/>
            </a:p>
          </p:txBody>
        </p:sp>
      </p:grpSp>
      <p:sp>
        <p:nvSpPr>
          <p:cNvPr id="15" name="TextBox 14"/>
          <p:cNvSpPr txBox="1"/>
          <p:nvPr/>
        </p:nvSpPr>
        <p:spPr>
          <a:xfrm>
            <a:off x="5202329" y="3995246"/>
            <a:ext cx="1317990" cy="523220"/>
          </a:xfrm>
          <a:prstGeom prst="rect">
            <a:avLst/>
          </a:prstGeom>
          <a:noFill/>
        </p:spPr>
        <p:txBody>
          <a:bodyPr wrap="none" rtlCol="0">
            <a:spAutoFit/>
          </a:bodyPr>
          <a:lstStyle/>
          <a:p>
            <a:r>
              <a:rPr lang="en-US" sz="2800" smtClean="0">
                <a:solidFill>
                  <a:srgbClr val="FF0000"/>
                </a:solidFill>
              </a:rPr>
              <a:t>Sensors</a:t>
            </a:r>
            <a:endParaRPr lang="en-US" sz="2800">
              <a:solidFill>
                <a:srgbClr val="FF0000"/>
              </a:solidFill>
            </a:endParaRPr>
          </a:p>
        </p:txBody>
      </p:sp>
      <p:sp>
        <p:nvSpPr>
          <p:cNvPr id="16" name="TextBox 15"/>
          <p:cNvSpPr txBox="1"/>
          <p:nvPr/>
        </p:nvSpPr>
        <p:spPr>
          <a:xfrm>
            <a:off x="5224097" y="5160016"/>
            <a:ext cx="1633781" cy="523220"/>
          </a:xfrm>
          <a:prstGeom prst="rect">
            <a:avLst/>
          </a:prstGeom>
          <a:noFill/>
        </p:spPr>
        <p:txBody>
          <a:bodyPr wrap="none" rtlCol="0">
            <a:spAutoFit/>
          </a:bodyPr>
          <a:lstStyle/>
          <a:p>
            <a:r>
              <a:rPr lang="en-US" sz="2800" smtClean="0">
                <a:solidFill>
                  <a:srgbClr val="00B050"/>
                </a:solidFill>
              </a:rPr>
              <a:t>Actuators</a:t>
            </a:r>
            <a:endParaRPr lang="en-US" sz="2800">
              <a:solidFill>
                <a:srgbClr val="00B050"/>
              </a:solidFill>
            </a:endParaRPr>
          </a:p>
        </p:txBody>
      </p:sp>
    </p:spTree>
    <p:extLst>
      <p:ext uri="{BB962C8B-B14F-4D97-AF65-F5344CB8AC3E}">
        <p14:creationId xmlns:p14="http://schemas.microsoft.com/office/powerpoint/2010/main" val="21303386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67821" y="4888254"/>
            <a:ext cx="10054834" cy="1083953"/>
          </a:xfrm>
        </p:spPr>
        <p:txBody>
          <a:bodyPr>
            <a:normAutofit/>
          </a:bodyPr>
          <a:lstStyle/>
          <a:p>
            <a:r>
              <a:rPr lang="en-US" sz="2800" smtClean="0"/>
              <a:t>The robot’s controller may be very </a:t>
            </a:r>
            <a:r>
              <a:rPr lang="en-US" sz="2800" b="1" smtClean="0"/>
              <a:t>deliberative</a:t>
            </a:r>
            <a:endParaRPr lang="en-US" sz="2800" smtClean="0"/>
          </a:p>
          <a:p>
            <a:pPr lvl="1"/>
            <a:r>
              <a:rPr lang="en-US" b="1" smtClean="0"/>
              <a:t>Carefully build a model of the world, plan a trajectory, then execute it</a:t>
            </a:r>
          </a:p>
        </p:txBody>
      </p:sp>
      <p:sp>
        <p:nvSpPr>
          <p:cNvPr id="5" name="Footer Placeholder 4"/>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6" name="Slide Number Placeholder 5"/>
          <p:cNvSpPr>
            <a:spLocks noGrp="1"/>
          </p:cNvSpPr>
          <p:nvPr>
            <p:ph type="sldNum" sz="quarter" idx="12"/>
          </p:nvPr>
        </p:nvSpPr>
        <p:spPr/>
        <p:txBody>
          <a:bodyPr/>
          <a:lstStyle/>
          <a:p>
            <a:fld id="{3A5A74ED-6A13-9D44-9952-CB1E1353BB4A}" type="slidenum">
              <a:rPr lang="en-US" smtClean="0"/>
              <a:t>25</a:t>
            </a:fld>
            <a:endParaRPr lang="en-US"/>
          </a:p>
        </p:txBody>
      </p:sp>
      <p:grpSp>
        <p:nvGrpSpPr>
          <p:cNvPr id="10" name="Group 9"/>
          <p:cNvGrpSpPr/>
          <p:nvPr/>
        </p:nvGrpSpPr>
        <p:grpSpPr>
          <a:xfrm>
            <a:off x="636814" y="307111"/>
            <a:ext cx="9726517" cy="4386455"/>
            <a:chOff x="-97974" y="2761088"/>
            <a:chExt cx="9726517" cy="4386455"/>
          </a:xfrm>
        </p:grpSpPr>
        <p:sp>
          <p:nvSpPr>
            <p:cNvPr id="11" name="Freeform 10"/>
            <p:cNvSpPr/>
            <p:nvPr/>
          </p:nvSpPr>
          <p:spPr>
            <a:xfrm>
              <a:off x="-97974" y="2761088"/>
              <a:ext cx="4386455" cy="4386455"/>
            </a:xfrm>
            <a:custGeom>
              <a:avLst/>
              <a:gdLst>
                <a:gd name="connsiteX0" fmla="*/ 0 w 2086938"/>
                <a:gd name="connsiteY0" fmla="*/ 1043469 h 2086938"/>
                <a:gd name="connsiteX1" fmla="*/ 1043469 w 2086938"/>
                <a:gd name="connsiteY1" fmla="*/ 0 h 2086938"/>
                <a:gd name="connsiteX2" fmla="*/ 2086938 w 2086938"/>
                <a:gd name="connsiteY2" fmla="*/ 1043469 h 2086938"/>
                <a:gd name="connsiteX3" fmla="*/ 1043469 w 2086938"/>
                <a:gd name="connsiteY3" fmla="*/ 2086938 h 2086938"/>
                <a:gd name="connsiteX4" fmla="*/ 0 w 2086938"/>
                <a:gd name="connsiteY4" fmla="*/ 1043469 h 208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938" h="2086938">
                  <a:moveTo>
                    <a:pt x="0" y="1043469"/>
                  </a:moveTo>
                  <a:cubicBezTo>
                    <a:pt x="0" y="467177"/>
                    <a:pt x="467177" y="0"/>
                    <a:pt x="1043469" y="0"/>
                  </a:cubicBezTo>
                  <a:cubicBezTo>
                    <a:pt x="1619761" y="0"/>
                    <a:pt x="2086938" y="467177"/>
                    <a:pt x="2086938" y="1043469"/>
                  </a:cubicBezTo>
                  <a:cubicBezTo>
                    <a:pt x="2086938" y="1619761"/>
                    <a:pt x="1619761" y="2086938"/>
                    <a:pt x="1043469" y="2086938"/>
                  </a:cubicBezTo>
                  <a:cubicBezTo>
                    <a:pt x="467177" y="2086938"/>
                    <a:pt x="0" y="1619761"/>
                    <a:pt x="0" y="1043469"/>
                  </a:cubicBezTo>
                  <a:close/>
                </a:path>
              </a:pathLst>
            </a:custGeom>
            <a:solidFill>
              <a:srgbClr val="0070C0">
                <a:alpha val="30000"/>
              </a:srgb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7695" tIns="357695" rIns="357695" bIns="357695" numCol="1" spcCol="1270" anchor="ctr" anchorCtr="0">
              <a:noAutofit/>
            </a:bodyPr>
            <a:lstStyle/>
            <a:p>
              <a:pPr lvl="0" algn="ctr" defTabSz="1822450">
                <a:lnSpc>
                  <a:spcPct val="90000"/>
                </a:lnSpc>
                <a:spcBef>
                  <a:spcPct val="0"/>
                </a:spcBef>
                <a:spcAft>
                  <a:spcPct val="35000"/>
                </a:spcAft>
              </a:pPr>
              <a:endParaRPr lang="en-US" sz="4100" kern="1200"/>
            </a:p>
          </p:txBody>
        </p:sp>
        <p:sp>
          <p:nvSpPr>
            <p:cNvPr id="12" name="Freeform 11"/>
            <p:cNvSpPr/>
            <p:nvPr/>
          </p:nvSpPr>
          <p:spPr>
            <a:xfrm flipH="1">
              <a:off x="4533284" y="3490135"/>
              <a:ext cx="2615473" cy="704341"/>
            </a:xfrm>
            <a:custGeom>
              <a:avLst/>
              <a:gdLst>
                <a:gd name="connsiteX0" fmla="*/ 0 w 2615473"/>
                <a:gd name="connsiteY0" fmla="*/ 140868 h 704341"/>
                <a:gd name="connsiteX1" fmla="*/ 2263303 w 2615473"/>
                <a:gd name="connsiteY1" fmla="*/ 140868 h 704341"/>
                <a:gd name="connsiteX2" fmla="*/ 2263303 w 2615473"/>
                <a:gd name="connsiteY2" fmla="*/ 0 h 704341"/>
                <a:gd name="connsiteX3" fmla="*/ 2615473 w 2615473"/>
                <a:gd name="connsiteY3" fmla="*/ 352171 h 704341"/>
                <a:gd name="connsiteX4" fmla="*/ 2263303 w 2615473"/>
                <a:gd name="connsiteY4" fmla="*/ 704341 h 704341"/>
                <a:gd name="connsiteX5" fmla="*/ 2263303 w 2615473"/>
                <a:gd name="connsiteY5" fmla="*/ 563473 h 704341"/>
                <a:gd name="connsiteX6" fmla="*/ 0 w 2615473"/>
                <a:gd name="connsiteY6" fmla="*/ 563473 h 704341"/>
                <a:gd name="connsiteX7" fmla="*/ 0 w 2615473"/>
                <a:gd name="connsiteY7" fmla="*/ 140868 h 70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5473" h="704341">
                  <a:moveTo>
                    <a:pt x="0" y="140868"/>
                  </a:moveTo>
                  <a:lnTo>
                    <a:pt x="2263303" y="140868"/>
                  </a:lnTo>
                  <a:lnTo>
                    <a:pt x="2263303" y="0"/>
                  </a:lnTo>
                  <a:lnTo>
                    <a:pt x="2615473" y="352171"/>
                  </a:lnTo>
                  <a:lnTo>
                    <a:pt x="2263303" y="704341"/>
                  </a:lnTo>
                  <a:lnTo>
                    <a:pt x="2263303" y="563473"/>
                  </a:lnTo>
                  <a:lnTo>
                    <a:pt x="0" y="563473"/>
                  </a:lnTo>
                  <a:lnTo>
                    <a:pt x="0" y="140868"/>
                  </a:lnTo>
                  <a:close/>
                </a:path>
              </a:pathLst>
            </a:custGeom>
            <a:solidFill>
              <a:srgbClr val="FF00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140868" rIns="211302" bIns="140868" numCol="1" spcCol="1270" anchor="ctr" anchorCtr="0">
              <a:noAutofit/>
            </a:bodyPr>
            <a:lstStyle/>
            <a:p>
              <a:pPr lvl="0" algn="ctr" defTabSz="1377950">
                <a:lnSpc>
                  <a:spcPct val="90000"/>
                </a:lnSpc>
                <a:spcBef>
                  <a:spcPct val="0"/>
                </a:spcBef>
                <a:spcAft>
                  <a:spcPct val="35000"/>
                </a:spcAft>
              </a:pPr>
              <a:r>
                <a:rPr lang="en-US" sz="3100" kern="1200" smtClean="0"/>
                <a:t>Sense</a:t>
              </a:r>
              <a:endParaRPr lang="en-US" sz="3100" kern="1200"/>
            </a:p>
          </p:txBody>
        </p:sp>
        <p:sp>
          <p:nvSpPr>
            <p:cNvPr id="13" name="Freeform 12"/>
            <p:cNvSpPr/>
            <p:nvPr/>
          </p:nvSpPr>
          <p:spPr>
            <a:xfrm>
              <a:off x="7541605" y="3822447"/>
              <a:ext cx="2086938" cy="2086938"/>
            </a:xfrm>
            <a:custGeom>
              <a:avLst/>
              <a:gdLst>
                <a:gd name="connsiteX0" fmla="*/ 0 w 2086938"/>
                <a:gd name="connsiteY0" fmla="*/ 1043469 h 2086938"/>
                <a:gd name="connsiteX1" fmla="*/ 1043469 w 2086938"/>
                <a:gd name="connsiteY1" fmla="*/ 0 h 2086938"/>
                <a:gd name="connsiteX2" fmla="*/ 2086938 w 2086938"/>
                <a:gd name="connsiteY2" fmla="*/ 1043469 h 2086938"/>
                <a:gd name="connsiteX3" fmla="*/ 1043469 w 2086938"/>
                <a:gd name="connsiteY3" fmla="*/ 2086938 h 2086938"/>
                <a:gd name="connsiteX4" fmla="*/ 0 w 2086938"/>
                <a:gd name="connsiteY4" fmla="*/ 1043469 h 208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938" h="2086938">
                  <a:moveTo>
                    <a:pt x="0" y="1043469"/>
                  </a:moveTo>
                  <a:cubicBezTo>
                    <a:pt x="0" y="467177"/>
                    <a:pt x="467177" y="0"/>
                    <a:pt x="1043469" y="0"/>
                  </a:cubicBezTo>
                  <a:cubicBezTo>
                    <a:pt x="1619761" y="0"/>
                    <a:pt x="2086938" y="467177"/>
                    <a:pt x="2086938" y="1043469"/>
                  </a:cubicBezTo>
                  <a:cubicBezTo>
                    <a:pt x="2086938" y="1619761"/>
                    <a:pt x="1619761" y="2086938"/>
                    <a:pt x="1043469" y="2086938"/>
                  </a:cubicBezTo>
                  <a:cubicBezTo>
                    <a:pt x="467177" y="2086938"/>
                    <a:pt x="0" y="1619761"/>
                    <a:pt x="0" y="1043469"/>
                  </a:cubicBezTo>
                  <a:close/>
                </a:path>
              </a:pathLst>
            </a:custGeom>
            <a:solidFill>
              <a:schemeClr val="accent5">
                <a:lumMod val="75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7695" tIns="357695" rIns="357695" bIns="357695" numCol="1" spcCol="1270" anchor="ctr" anchorCtr="0">
              <a:noAutofit/>
            </a:bodyPr>
            <a:lstStyle/>
            <a:p>
              <a:pPr lvl="0" algn="ctr" defTabSz="1822450">
                <a:lnSpc>
                  <a:spcPct val="90000"/>
                </a:lnSpc>
                <a:spcBef>
                  <a:spcPct val="0"/>
                </a:spcBef>
                <a:spcAft>
                  <a:spcPct val="35000"/>
                </a:spcAft>
              </a:pPr>
              <a:r>
                <a:rPr lang="en-US" sz="4100" kern="1200" smtClean="0"/>
                <a:t>World</a:t>
              </a:r>
              <a:endParaRPr lang="en-US" sz="4100" kern="1200"/>
            </a:p>
          </p:txBody>
        </p:sp>
        <p:sp>
          <p:nvSpPr>
            <p:cNvPr id="14" name="Freeform 13"/>
            <p:cNvSpPr/>
            <p:nvPr/>
          </p:nvSpPr>
          <p:spPr>
            <a:xfrm flipH="1">
              <a:off x="4681329" y="5537356"/>
              <a:ext cx="2615473" cy="704341"/>
            </a:xfrm>
            <a:custGeom>
              <a:avLst/>
              <a:gdLst>
                <a:gd name="connsiteX0" fmla="*/ 0 w 2615473"/>
                <a:gd name="connsiteY0" fmla="*/ 140868 h 704341"/>
                <a:gd name="connsiteX1" fmla="*/ 2263303 w 2615473"/>
                <a:gd name="connsiteY1" fmla="*/ 140868 h 704341"/>
                <a:gd name="connsiteX2" fmla="*/ 2263303 w 2615473"/>
                <a:gd name="connsiteY2" fmla="*/ 0 h 704341"/>
                <a:gd name="connsiteX3" fmla="*/ 2615473 w 2615473"/>
                <a:gd name="connsiteY3" fmla="*/ 352171 h 704341"/>
                <a:gd name="connsiteX4" fmla="*/ 2263303 w 2615473"/>
                <a:gd name="connsiteY4" fmla="*/ 704341 h 704341"/>
                <a:gd name="connsiteX5" fmla="*/ 2263303 w 2615473"/>
                <a:gd name="connsiteY5" fmla="*/ 563473 h 704341"/>
                <a:gd name="connsiteX6" fmla="*/ 0 w 2615473"/>
                <a:gd name="connsiteY6" fmla="*/ 563473 h 704341"/>
                <a:gd name="connsiteX7" fmla="*/ 0 w 2615473"/>
                <a:gd name="connsiteY7" fmla="*/ 140868 h 70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5473" h="704341">
                  <a:moveTo>
                    <a:pt x="2615473" y="563472"/>
                  </a:moveTo>
                  <a:lnTo>
                    <a:pt x="352170" y="563472"/>
                  </a:lnTo>
                  <a:lnTo>
                    <a:pt x="352170" y="704340"/>
                  </a:lnTo>
                  <a:lnTo>
                    <a:pt x="0" y="352170"/>
                  </a:lnTo>
                  <a:lnTo>
                    <a:pt x="352170" y="1"/>
                  </a:lnTo>
                  <a:lnTo>
                    <a:pt x="352170" y="140869"/>
                  </a:lnTo>
                  <a:lnTo>
                    <a:pt x="2615473" y="140869"/>
                  </a:lnTo>
                  <a:lnTo>
                    <a:pt x="2615473" y="563472"/>
                  </a:lnTo>
                  <a:close/>
                </a:path>
              </a:pathLst>
            </a:custGeom>
            <a:solidFill>
              <a:srgbClr val="00B05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211302" tIns="140868" rIns="0" bIns="140868" numCol="1" spcCol="1270" anchor="ctr" anchorCtr="0">
              <a:noAutofit/>
            </a:bodyPr>
            <a:lstStyle/>
            <a:p>
              <a:pPr lvl="0" algn="ctr" defTabSz="1377950">
                <a:lnSpc>
                  <a:spcPct val="90000"/>
                </a:lnSpc>
                <a:spcBef>
                  <a:spcPct val="0"/>
                </a:spcBef>
                <a:spcAft>
                  <a:spcPct val="35000"/>
                </a:spcAft>
              </a:pPr>
              <a:r>
                <a:rPr lang="en-US" sz="3100" kern="1200" smtClean="0"/>
                <a:t>Act</a:t>
              </a:r>
              <a:endParaRPr lang="en-US" sz="3100" kern="1200"/>
            </a:p>
          </p:txBody>
        </p:sp>
      </p:grpSp>
      <p:sp>
        <p:nvSpPr>
          <p:cNvPr id="15" name="TextBox 14"/>
          <p:cNvSpPr txBox="1"/>
          <p:nvPr/>
        </p:nvSpPr>
        <p:spPr>
          <a:xfrm>
            <a:off x="5937117" y="1541269"/>
            <a:ext cx="1317990" cy="523220"/>
          </a:xfrm>
          <a:prstGeom prst="rect">
            <a:avLst/>
          </a:prstGeom>
          <a:noFill/>
        </p:spPr>
        <p:txBody>
          <a:bodyPr wrap="none" rtlCol="0">
            <a:spAutoFit/>
          </a:bodyPr>
          <a:lstStyle/>
          <a:p>
            <a:r>
              <a:rPr lang="en-US" sz="2800" smtClean="0">
                <a:solidFill>
                  <a:srgbClr val="FF0000"/>
                </a:solidFill>
              </a:rPr>
              <a:t>Sensors</a:t>
            </a:r>
            <a:endParaRPr lang="en-US" sz="2800">
              <a:solidFill>
                <a:srgbClr val="FF0000"/>
              </a:solidFill>
            </a:endParaRPr>
          </a:p>
        </p:txBody>
      </p:sp>
      <p:sp>
        <p:nvSpPr>
          <p:cNvPr id="16" name="TextBox 15"/>
          <p:cNvSpPr txBox="1"/>
          <p:nvPr/>
        </p:nvSpPr>
        <p:spPr>
          <a:xfrm>
            <a:off x="5958885" y="2706039"/>
            <a:ext cx="1633781" cy="523220"/>
          </a:xfrm>
          <a:prstGeom prst="rect">
            <a:avLst/>
          </a:prstGeom>
          <a:noFill/>
        </p:spPr>
        <p:txBody>
          <a:bodyPr wrap="none" rtlCol="0">
            <a:spAutoFit/>
          </a:bodyPr>
          <a:lstStyle/>
          <a:p>
            <a:r>
              <a:rPr lang="en-US" sz="2800" smtClean="0">
                <a:solidFill>
                  <a:srgbClr val="00B050"/>
                </a:solidFill>
              </a:rPr>
              <a:t>Actuators</a:t>
            </a:r>
            <a:endParaRPr lang="en-US" sz="2800">
              <a:solidFill>
                <a:srgbClr val="00B050"/>
              </a:solidFill>
            </a:endParaRPr>
          </a:p>
        </p:txBody>
      </p:sp>
      <p:graphicFrame>
        <p:nvGraphicFramePr>
          <p:cNvPr id="17" name="Diagram 16"/>
          <p:cNvGraphicFramePr/>
          <p:nvPr>
            <p:extLst>
              <p:ext uri="{D42A27DB-BD31-4B8C-83A1-F6EECF244321}">
                <p14:modId xmlns:p14="http://schemas.microsoft.com/office/powerpoint/2010/main" val="51619403"/>
              </p:ext>
            </p:extLst>
          </p:nvPr>
        </p:nvGraphicFramePr>
        <p:xfrm>
          <a:off x="1427843" y="1041538"/>
          <a:ext cx="2797148" cy="2952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an 3"/>
          <p:cNvSpPr/>
          <p:nvPr/>
        </p:nvSpPr>
        <p:spPr>
          <a:xfrm>
            <a:off x="3314513" y="1909369"/>
            <a:ext cx="685800" cy="408214"/>
          </a:xfrm>
          <a:prstGeom prst="can">
            <a:avLst/>
          </a:prstGeom>
          <a:solidFill>
            <a:schemeClr val="accent2">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p:cNvSpPr/>
          <p:nvPr/>
        </p:nvSpPr>
        <p:spPr>
          <a:xfrm>
            <a:off x="3738870" y="5855984"/>
            <a:ext cx="685800" cy="408214"/>
          </a:xfrm>
          <a:prstGeom prst="can">
            <a:avLst/>
          </a:prstGeom>
          <a:solidFill>
            <a:schemeClr val="accent2">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319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16705" y="173990"/>
            <a:ext cx="10054834" cy="1083953"/>
          </a:xfrm>
        </p:spPr>
        <p:txBody>
          <a:bodyPr>
            <a:noAutofit/>
          </a:bodyPr>
          <a:lstStyle/>
          <a:p>
            <a:r>
              <a:rPr lang="en-US" sz="2800" smtClean="0"/>
              <a:t>Or the controller may be </a:t>
            </a:r>
            <a:r>
              <a:rPr lang="en-US" sz="2800" b="1" smtClean="0"/>
              <a:t>reactive</a:t>
            </a:r>
            <a:endParaRPr lang="en-US" sz="2800" smtClean="0"/>
          </a:p>
          <a:p>
            <a:pPr lvl="1"/>
            <a:r>
              <a:rPr lang="en-US" sz="1800" b="1" smtClean="0"/>
              <a:t>There is a direct mapping of sensor states to actions</a:t>
            </a:r>
          </a:p>
          <a:p>
            <a:pPr lvl="1"/>
            <a:r>
              <a:rPr lang="en-US" sz="1800" b="1" smtClean="0"/>
              <a:t>The model (if any) is small</a:t>
            </a:r>
          </a:p>
        </p:txBody>
      </p:sp>
      <p:sp>
        <p:nvSpPr>
          <p:cNvPr id="5" name="Footer Placeholder 4"/>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6" name="Slide Number Placeholder 5"/>
          <p:cNvSpPr>
            <a:spLocks noGrp="1"/>
          </p:cNvSpPr>
          <p:nvPr>
            <p:ph type="sldNum" sz="quarter" idx="12"/>
          </p:nvPr>
        </p:nvSpPr>
        <p:spPr/>
        <p:txBody>
          <a:bodyPr/>
          <a:lstStyle/>
          <a:p>
            <a:fld id="{3A5A74ED-6A13-9D44-9952-CB1E1353BB4A}" type="slidenum">
              <a:rPr lang="en-US" smtClean="0"/>
              <a:t>26</a:t>
            </a:fld>
            <a:endParaRPr lang="en-US"/>
          </a:p>
        </p:txBody>
      </p:sp>
      <p:grpSp>
        <p:nvGrpSpPr>
          <p:cNvPr id="10" name="Group 9"/>
          <p:cNvGrpSpPr/>
          <p:nvPr/>
        </p:nvGrpSpPr>
        <p:grpSpPr>
          <a:xfrm>
            <a:off x="636814" y="1667087"/>
            <a:ext cx="9726517" cy="4386455"/>
            <a:chOff x="-97974" y="2761088"/>
            <a:chExt cx="9726517" cy="4386455"/>
          </a:xfrm>
        </p:grpSpPr>
        <p:sp>
          <p:nvSpPr>
            <p:cNvPr id="11" name="Freeform 10"/>
            <p:cNvSpPr/>
            <p:nvPr/>
          </p:nvSpPr>
          <p:spPr>
            <a:xfrm>
              <a:off x="-97974" y="2761088"/>
              <a:ext cx="4386455" cy="4386455"/>
            </a:xfrm>
            <a:custGeom>
              <a:avLst/>
              <a:gdLst>
                <a:gd name="connsiteX0" fmla="*/ 0 w 2086938"/>
                <a:gd name="connsiteY0" fmla="*/ 1043469 h 2086938"/>
                <a:gd name="connsiteX1" fmla="*/ 1043469 w 2086938"/>
                <a:gd name="connsiteY1" fmla="*/ 0 h 2086938"/>
                <a:gd name="connsiteX2" fmla="*/ 2086938 w 2086938"/>
                <a:gd name="connsiteY2" fmla="*/ 1043469 h 2086938"/>
                <a:gd name="connsiteX3" fmla="*/ 1043469 w 2086938"/>
                <a:gd name="connsiteY3" fmla="*/ 2086938 h 2086938"/>
                <a:gd name="connsiteX4" fmla="*/ 0 w 2086938"/>
                <a:gd name="connsiteY4" fmla="*/ 1043469 h 208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938" h="2086938">
                  <a:moveTo>
                    <a:pt x="0" y="1043469"/>
                  </a:moveTo>
                  <a:cubicBezTo>
                    <a:pt x="0" y="467177"/>
                    <a:pt x="467177" y="0"/>
                    <a:pt x="1043469" y="0"/>
                  </a:cubicBezTo>
                  <a:cubicBezTo>
                    <a:pt x="1619761" y="0"/>
                    <a:pt x="2086938" y="467177"/>
                    <a:pt x="2086938" y="1043469"/>
                  </a:cubicBezTo>
                  <a:cubicBezTo>
                    <a:pt x="2086938" y="1619761"/>
                    <a:pt x="1619761" y="2086938"/>
                    <a:pt x="1043469" y="2086938"/>
                  </a:cubicBezTo>
                  <a:cubicBezTo>
                    <a:pt x="467177" y="2086938"/>
                    <a:pt x="0" y="1619761"/>
                    <a:pt x="0" y="1043469"/>
                  </a:cubicBezTo>
                  <a:close/>
                </a:path>
              </a:pathLst>
            </a:custGeom>
            <a:solidFill>
              <a:srgbClr val="0070C0">
                <a:alpha val="30000"/>
              </a:srgb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7695" tIns="357695" rIns="357695" bIns="357695" numCol="1" spcCol="1270" anchor="ctr" anchorCtr="0">
              <a:noAutofit/>
            </a:bodyPr>
            <a:lstStyle/>
            <a:p>
              <a:pPr lvl="0" algn="ctr" defTabSz="1822450">
                <a:lnSpc>
                  <a:spcPct val="90000"/>
                </a:lnSpc>
                <a:spcBef>
                  <a:spcPct val="0"/>
                </a:spcBef>
                <a:spcAft>
                  <a:spcPct val="35000"/>
                </a:spcAft>
              </a:pPr>
              <a:endParaRPr lang="en-US" sz="4100" kern="1200"/>
            </a:p>
          </p:txBody>
        </p:sp>
        <p:sp>
          <p:nvSpPr>
            <p:cNvPr id="12" name="Freeform 11"/>
            <p:cNvSpPr/>
            <p:nvPr/>
          </p:nvSpPr>
          <p:spPr>
            <a:xfrm flipH="1">
              <a:off x="4533284" y="3490135"/>
              <a:ext cx="2615473" cy="704341"/>
            </a:xfrm>
            <a:custGeom>
              <a:avLst/>
              <a:gdLst>
                <a:gd name="connsiteX0" fmla="*/ 0 w 2615473"/>
                <a:gd name="connsiteY0" fmla="*/ 140868 h 704341"/>
                <a:gd name="connsiteX1" fmla="*/ 2263303 w 2615473"/>
                <a:gd name="connsiteY1" fmla="*/ 140868 h 704341"/>
                <a:gd name="connsiteX2" fmla="*/ 2263303 w 2615473"/>
                <a:gd name="connsiteY2" fmla="*/ 0 h 704341"/>
                <a:gd name="connsiteX3" fmla="*/ 2615473 w 2615473"/>
                <a:gd name="connsiteY3" fmla="*/ 352171 h 704341"/>
                <a:gd name="connsiteX4" fmla="*/ 2263303 w 2615473"/>
                <a:gd name="connsiteY4" fmla="*/ 704341 h 704341"/>
                <a:gd name="connsiteX5" fmla="*/ 2263303 w 2615473"/>
                <a:gd name="connsiteY5" fmla="*/ 563473 h 704341"/>
                <a:gd name="connsiteX6" fmla="*/ 0 w 2615473"/>
                <a:gd name="connsiteY6" fmla="*/ 563473 h 704341"/>
                <a:gd name="connsiteX7" fmla="*/ 0 w 2615473"/>
                <a:gd name="connsiteY7" fmla="*/ 140868 h 70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5473" h="704341">
                  <a:moveTo>
                    <a:pt x="0" y="140868"/>
                  </a:moveTo>
                  <a:lnTo>
                    <a:pt x="2263303" y="140868"/>
                  </a:lnTo>
                  <a:lnTo>
                    <a:pt x="2263303" y="0"/>
                  </a:lnTo>
                  <a:lnTo>
                    <a:pt x="2615473" y="352171"/>
                  </a:lnTo>
                  <a:lnTo>
                    <a:pt x="2263303" y="704341"/>
                  </a:lnTo>
                  <a:lnTo>
                    <a:pt x="2263303" y="563473"/>
                  </a:lnTo>
                  <a:lnTo>
                    <a:pt x="0" y="563473"/>
                  </a:lnTo>
                  <a:lnTo>
                    <a:pt x="0" y="140868"/>
                  </a:lnTo>
                  <a:close/>
                </a:path>
              </a:pathLst>
            </a:custGeom>
            <a:solidFill>
              <a:srgbClr val="FF00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140868" rIns="211302" bIns="140868" numCol="1" spcCol="1270" anchor="ctr" anchorCtr="0">
              <a:noAutofit/>
            </a:bodyPr>
            <a:lstStyle/>
            <a:p>
              <a:pPr lvl="0" algn="ctr" defTabSz="1377950">
                <a:lnSpc>
                  <a:spcPct val="90000"/>
                </a:lnSpc>
                <a:spcBef>
                  <a:spcPct val="0"/>
                </a:spcBef>
                <a:spcAft>
                  <a:spcPct val="35000"/>
                </a:spcAft>
              </a:pPr>
              <a:r>
                <a:rPr lang="en-US" sz="3100" kern="1200" smtClean="0"/>
                <a:t>Sense</a:t>
              </a:r>
              <a:endParaRPr lang="en-US" sz="3100" kern="1200"/>
            </a:p>
          </p:txBody>
        </p:sp>
        <p:sp>
          <p:nvSpPr>
            <p:cNvPr id="13" name="Freeform 12"/>
            <p:cNvSpPr/>
            <p:nvPr/>
          </p:nvSpPr>
          <p:spPr>
            <a:xfrm>
              <a:off x="7541605" y="3822447"/>
              <a:ext cx="2086938" cy="2086938"/>
            </a:xfrm>
            <a:custGeom>
              <a:avLst/>
              <a:gdLst>
                <a:gd name="connsiteX0" fmla="*/ 0 w 2086938"/>
                <a:gd name="connsiteY0" fmla="*/ 1043469 h 2086938"/>
                <a:gd name="connsiteX1" fmla="*/ 1043469 w 2086938"/>
                <a:gd name="connsiteY1" fmla="*/ 0 h 2086938"/>
                <a:gd name="connsiteX2" fmla="*/ 2086938 w 2086938"/>
                <a:gd name="connsiteY2" fmla="*/ 1043469 h 2086938"/>
                <a:gd name="connsiteX3" fmla="*/ 1043469 w 2086938"/>
                <a:gd name="connsiteY3" fmla="*/ 2086938 h 2086938"/>
                <a:gd name="connsiteX4" fmla="*/ 0 w 2086938"/>
                <a:gd name="connsiteY4" fmla="*/ 1043469 h 208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938" h="2086938">
                  <a:moveTo>
                    <a:pt x="0" y="1043469"/>
                  </a:moveTo>
                  <a:cubicBezTo>
                    <a:pt x="0" y="467177"/>
                    <a:pt x="467177" y="0"/>
                    <a:pt x="1043469" y="0"/>
                  </a:cubicBezTo>
                  <a:cubicBezTo>
                    <a:pt x="1619761" y="0"/>
                    <a:pt x="2086938" y="467177"/>
                    <a:pt x="2086938" y="1043469"/>
                  </a:cubicBezTo>
                  <a:cubicBezTo>
                    <a:pt x="2086938" y="1619761"/>
                    <a:pt x="1619761" y="2086938"/>
                    <a:pt x="1043469" y="2086938"/>
                  </a:cubicBezTo>
                  <a:cubicBezTo>
                    <a:pt x="467177" y="2086938"/>
                    <a:pt x="0" y="1619761"/>
                    <a:pt x="0" y="1043469"/>
                  </a:cubicBezTo>
                  <a:close/>
                </a:path>
              </a:pathLst>
            </a:custGeom>
            <a:solidFill>
              <a:schemeClr val="accent5">
                <a:lumMod val="75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7695" tIns="357695" rIns="357695" bIns="357695" numCol="1" spcCol="1270" anchor="ctr" anchorCtr="0">
              <a:noAutofit/>
            </a:bodyPr>
            <a:lstStyle/>
            <a:p>
              <a:pPr lvl="0" algn="ctr" defTabSz="1822450">
                <a:lnSpc>
                  <a:spcPct val="90000"/>
                </a:lnSpc>
                <a:spcBef>
                  <a:spcPct val="0"/>
                </a:spcBef>
                <a:spcAft>
                  <a:spcPct val="35000"/>
                </a:spcAft>
              </a:pPr>
              <a:r>
                <a:rPr lang="en-US" sz="4100" kern="1200" smtClean="0"/>
                <a:t>World</a:t>
              </a:r>
              <a:endParaRPr lang="en-US" sz="4100" kern="1200"/>
            </a:p>
          </p:txBody>
        </p:sp>
        <p:sp>
          <p:nvSpPr>
            <p:cNvPr id="14" name="Freeform 13"/>
            <p:cNvSpPr/>
            <p:nvPr/>
          </p:nvSpPr>
          <p:spPr>
            <a:xfrm flipH="1">
              <a:off x="4681329" y="5537356"/>
              <a:ext cx="2615473" cy="704341"/>
            </a:xfrm>
            <a:custGeom>
              <a:avLst/>
              <a:gdLst>
                <a:gd name="connsiteX0" fmla="*/ 0 w 2615473"/>
                <a:gd name="connsiteY0" fmla="*/ 140868 h 704341"/>
                <a:gd name="connsiteX1" fmla="*/ 2263303 w 2615473"/>
                <a:gd name="connsiteY1" fmla="*/ 140868 h 704341"/>
                <a:gd name="connsiteX2" fmla="*/ 2263303 w 2615473"/>
                <a:gd name="connsiteY2" fmla="*/ 0 h 704341"/>
                <a:gd name="connsiteX3" fmla="*/ 2615473 w 2615473"/>
                <a:gd name="connsiteY3" fmla="*/ 352171 h 704341"/>
                <a:gd name="connsiteX4" fmla="*/ 2263303 w 2615473"/>
                <a:gd name="connsiteY4" fmla="*/ 704341 h 704341"/>
                <a:gd name="connsiteX5" fmla="*/ 2263303 w 2615473"/>
                <a:gd name="connsiteY5" fmla="*/ 563473 h 704341"/>
                <a:gd name="connsiteX6" fmla="*/ 0 w 2615473"/>
                <a:gd name="connsiteY6" fmla="*/ 563473 h 704341"/>
                <a:gd name="connsiteX7" fmla="*/ 0 w 2615473"/>
                <a:gd name="connsiteY7" fmla="*/ 140868 h 70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5473" h="704341">
                  <a:moveTo>
                    <a:pt x="2615473" y="563472"/>
                  </a:moveTo>
                  <a:lnTo>
                    <a:pt x="352170" y="563472"/>
                  </a:lnTo>
                  <a:lnTo>
                    <a:pt x="352170" y="704340"/>
                  </a:lnTo>
                  <a:lnTo>
                    <a:pt x="0" y="352170"/>
                  </a:lnTo>
                  <a:lnTo>
                    <a:pt x="352170" y="1"/>
                  </a:lnTo>
                  <a:lnTo>
                    <a:pt x="352170" y="140869"/>
                  </a:lnTo>
                  <a:lnTo>
                    <a:pt x="2615473" y="140869"/>
                  </a:lnTo>
                  <a:lnTo>
                    <a:pt x="2615473" y="563472"/>
                  </a:lnTo>
                  <a:close/>
                </a:path>
              </a:pathLst>
            </a:custGeom>
            <a:solidFill>
              <a:srgbClr val="00B05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211302" tIns="140868" rIns="0" bIns="140868" numCol="1" spcCol="1270" anchor="ctr" anchorCtr="0">
              <a:noAutofit/>
            </a:bodyPr>
            <a:lstStyle/>
            <a:p>
              <a:pPr lvl="0" algn="ctr" defTabSz="1377950">
                <a:lnSpc>
                  <a:spcPct val="90000"/>
                </a:lnSpc>
                <a:spcBef>
                  <a:spcPct val="0"/>
                </a:spcBef>
                <a:spcAft>
                  <a:spcPct val="35000"/>
                </a:spcAft>
              </a:pPr>
              <a:r>
                <a:rPr lang="en-US" sz="3100" kern="1200" smtClean="0"/>
                <a:t>Act</a:t>
              </a:r>
              <a:endParaRPr lang="en-US" sz="3100" kern="1200"/>
            </a:p>
          </p:txBody>
        </p:sp>
      </p:grpSp>
      <p:sp>
        <p:nvSpPr>
          <p:cNvPr id="15" name="TextBox 14"/>
          <p:cNvSpPr txBox="1"/>
          <p:nvPr/>
        </p:nvSpPr>
        <p:spPr>
          <a:xfrm>
            <a:off x="5937117" y="2901245"/>
            <a:ext cx="1317990" cy="523220"/>
          </a:xfrm>
          <a:prstGeom prst="rect">
            <a:avLst/>
          </a:prstGeom>
          <a:noFill/>
        </p:spPr>
        <p:txBody>
          <a:bodyPr wrap="none" rtlCol="0">
            <a:spAutoFit/>
          </a:bodyPr>
          <a:lstStyle/>
          <a:p>
            <a:r>
              <a:rPr lang="en-US" sz="2800" smtClean="0">
                <a:solidFill>
                  <a:srgbClr val="FF0000"/>
                </a:solidFill>
              </a:rPr>
              <a:t>Sensors</a:t>
            </a:r>
            <a:endParaRPr lang="en-US" sz="2800">
              <a:solidFill>
                <a:srgbClr val="FF0000"/>
              </a:solidFill>
            </a:endParaRPr>
          </a:p>
        </p:txBody>
      </p:sp>
      <p:sp>
        <p:nvSpPr>
          <p:cNvPr id="16" name="TextBox 15"/>
          <p:cNvSpPr txBox="1"/>
          <p:nvPr/>
        </p:nvSpPr>
        <p:spPr>
          <a:xfrm>
            <a:off x="5958885" y="4066015"/>
            <a:ext cx="1633781" cy="523220"/>
          </a:xfrm>
          <a:prstGeom prst="rect">
            <a:avLst/>
          </a:prstGeom>
          <a:noFill/>
        </p:spPr>
        <p:txBody>
          <a:bodyPr wrap="none" rtlCol="0">
            <a:spAutoFit/>
          </a:bodyPr>
          <a:lstStyle/>
          <a:p>
            <a:r>
              <a:rPr lang="en-US" sz="2800" smtClean="0">
                <a:solidFill>
                  <a:srgbClr val="00B050"/>
                </a:solidFill>
              </a:rPr>
              <a:t>Actuators</a:t>
            </a:r>
            <a:endParaRPr lang="en-US" sz="2800">
              <a:solidFill>
                <a:srgbClr val="00B050"/>
              </a:solidFill>
            </a:endParaRPr>
          </a:p>
        </p:txBody>
      </p:sp>
      <p:graphicFrame>
        <p:nvGraphicFramePr>
          <p:cNvPr id="17" name="Diagram 16"/>
          <p:cNvGraphicFramePr/>
          <p:nvPr>
            <p:extLst>
              <p:ext uri="{D42A27DB-BD31-4B8C-83A1-F6EECF244321}">
                <p14:modId xmlns:p14="http://schemas.microsoft.com/office/powerpoint/2010/main" val="280574751"/>
              </p:ext>
            </p:extLst>
          </p:nvPr>
        </p:nvGraphicFramePr>
        <p:xfrm>
          <a:off x="1427843" y="2401514"/>
          <a:ext cx="2797148" cy="2952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7518076" y="395878"/>
            <a:ext cx="3827587" cy="1200329"/>
          </a:xfrm>
          <a:prstGeom prst="rect">
            <a:avLst/>
          </a:prstGeom>
          <a:solidFill>
            <a:schemeClr val="bg1"/>
          </a:solidFill>
          <a:ln w="15875">
            <a:solidFill>
              <a:srgbClr val="404040"/>
            </a:solidFill>
          </a:ln>
          <a:effectLst/>
        </p:spPr>
        <p:txBody>
          <a:bodyPr wrap="none" rtlCol="0">
            <a:spAutoFit/>
          </a:bodyPr>
          <a:lstStyle/>
          <a:p>
            <a:pPr algn="ctr"/>
            <a:r>
              <a:rPr lang="en-US" sz="3600" smtClean="0">
                <a:solidFill>
                  <a:srgbClr val="FF0000"/>
                </a:solidFill>
              </a:rPr>
              <a:t>We will be using </a:t>
            </a:r>
          </a:p>
          <a:p>
            <a:pPr algn="ctr"/>
            <a:r>
              <a:rPr lang="en-US" sz="3600" smtClean="0">
                <a:solidFill>
                  <a:srgbClr val="FF0000"/>
                </a:solidFill>
              </a:rPr>
              <a:t>reactive controllers</a:t>
            </a:r>
            <a:endParaRPr lang="en-US" sz="3600">
              <a:solidFill>
                <a:srgbClr val="FF0000"/>
              </a:solidFill>
            </a:endParaRPr>
          </a:p>
        </p:txBody>
      </p:sp>
    </p:spTree>
    <p:extLst>
      <p:ext uri="{BB962C8B-B14F-4D97-AF65-F5344CB8AC3E}">
        <p14:creationId xmlns:p14="http://schemas.microsoft.com/office/powerpoint/2010/main" val="156586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Tutorial Level</a:t>
            </a:r>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27</a:t>
            </a:fld>
            <a:endParaRPr lang="en-US"/>
          </a:p>
        </p:txBody>
      </p:sp>
      <p:sp>
        <p:nvSpPr>
          <p:cNvPr id="8" name="Text Placeholder 7"/>
          <p:cNvSpPr>
            <a:spLocks noGrp="1"/>
          </p:cNvSpPr>
          <p:nvPr>
            <p:ph type="body" idx="1"/>
          </p:nvPr>
        </p:nvSpPr>
        <p:spPr/>
        <p:txBody>
          <a:bodyPr/>
          <a:lstStyle/>
          <a:p>
            <a:endParaRPr lang="en-CA"/>
          </a:p>
        </p:txBody>
      </p:sp>
    </p:spTree>
    <p:extLst>
      <p:ext uri="{BB962C8B-B14F-4D97-AF65-F5344CB8AC3E}">
        <p14:creationId xmlns:p14="http://schemas.microsoft.com/office/powerpoint/2010/main" val="5129633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waggle PAGE</a:t>
            </a:r>
            <a:endParaRPr lang="en-US"/>
          </a:p>
        </p:txBody>
      </p:sp>
      <p:sp>
        <p:nvSpPr>
          <p:cNvPr id="3" name="Content Placeholder 2"/>
          <p:cNvSpPr>
            <a:spLocks noGrp="1"/>
          </p:cNvSpPr>
          <p:nvPr>
            <p:ph idx="1"/>
          </p:nvPr>
        </p:nvSpPr>
        <p:spPr/>
        <p:txBody>
          <a:bodyPr/>
          <a:lstStyle/>
          <a:p>
            <a:r>
              <a:rPr lang="en-US" dirty="0" smtClean="0"/>
              <a:t>Go to the main Waggle page:</a:t>
            </a:r>
          </a:p>
          <a:p>
            <a:pPr lvl="1"/>
            <a:r>
              <a:rPr lang="en-US" dirty="0">
                <a:hlinkClick r:id="rId2"/>
              </a:rPr>
              <a:t>http://</a:t>
            </a:r>
            <a:r>
              <a:rPr lang="en-US" dirty="0" err="1">
                <a:hlinkClick r:id="rId2"/>
              </a:rPr>
              <a:t>bots.cs.mun.ca</a:t>
            </a:r>
            <a:r>
              <a:rPr lang="en-US" dirty="0">
                <a:hlinkClick r:id="rId2"/>
              </a:rPr>
              <a:t>/waggle/</a:t>
            </a:r>
            <a:endParaRPr lang="en-US" dirty="0" smtClean="0"/>
          </a:p>
          <a:p>
            <a:pPr lvl="1"/>
            <a:r>
              <a:rPr lang="en-US" dirty="0" smtClean="0"/>
              <a:t>Note that these slides are available here</a:t>
            </a:r>
          </a:p>
          <a:p>
            <a:r>
              <a:rPr lang="en-US" dirty="0" smtClean="0"/>
              <a:t>Select the </a:t>
            </a:r>
            <a:r>
              <a:rPr lang="en-US" b="1" dirty="0" smtClean="0"/>
              <a:t>Tutorial</a:t>
            </a:r>
            <a:r>
              <a:rPr lang="en-US" dirty="0" smtClean="0"/>
              <a:t> level</a:t>
            </a:r>
            <a:endParaRPr lang="en-US" dirty="0"/>
          </a:p>
          <a:p>
            <a:r>
              <a:rPr lang="en-US" dirty="0" smtClean="0"/>
              <a:t>Take note of the following features</a:t>
            </a:r>
            <a:r>
              <a:rPr lang="is-IS" dirty="0" smtClean="0"/>
              <a:t>…</a:t>
            </a:r>
            <a:endParaRPr lang="en-US" dirty="0" smtClean="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28</a:t>
            </a:fld>
            <a:endParaRPr lang="en-US"/>
          </a:p>
        </p:txBody>
      </p:sp>
    </p:spTree>
    <p:extLst>
      <p:ext uri="{BB962C8B-B14F-4D97-AF65-F5344CB8AC3E}">
        <p14:creationId xmlns:p14="http://schemas.microsoft.com/office/powerpoint/2010/main" val="20309304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29</a:t>
            </a:fld>
            <a:endParaRPr lang="en-US"/>
          </a:p>
        </p:txBody>
      </p:sp>
      <p:pic>
        <p:nvPicPr>
          <p:cNvPr id="6" name="Picture 5"/>
          <p:cNvPicPr>
            <a:picLocks noChangeAspect="1"/>
          </p:cNvPicPr>
          <p:nvPr/>
        </p:nvPicPr>
        <p:blipFill>
          <a:blip r:embed="rId2"/>
          <a:stretch>
            <a:fillRect/>
          </a:stretch>
        </p:blipFill>
        <p:spPr>
          <a:xfrm>
            <a:off x="0" y="68087"/>
            <a:ext cx="12192000" cy="6721825"/>
          </a:xfrm>
          <a:prstGeom prst="rect">
            <a:avLst/>
          </a:prstGeom>
        </p:spPr>
      </p:pic>
      <p:sp>
        <p:nvSpPr>
          <p:cNvPr id="7" name="TextBox 6"/>
          <p:cNvSpPr txBox="1"/>
          <p:nvPr/>
        </p:nvSpPr>
        <p:spPr>
          <a:xfrm>
            <a:off x="1292087" y="3040634"/>
            <a:ext cx="3949286" cy="523220"/>
          </a:xfrm>
          <a:prstGeom prst="rect">
            <a:avLst/>
          </a:prstGeom>
          <a:noFill/>
        </p:spPr>
        <p:txBody>
          <a:bodyPr wrap="none" rtlCol="0">
            <a:spAutoFit/>
          </a:bodyPr>
          <a:lstStyle/>
          <a:p>
            <a:r>
              <a:rPr lang="en-US" sz="2800" smtClean="0">
                <a:solidFill>
                  <a:srgbClr val="FF0000"/>
                </a:solidFill>
              </a:rPr>
              <a:t>Robot (try click and drag)</a:t>
            </a:r>
            <a:endParaRPr lang="en-US" sz="2800">
              <a:solidFill>
                <a:srgbClr val="FF0000"/>
              </a:solidFill>
            </a:endParaRPr>
          </a:p>
        </p:txBody>
      </p:sp>
      <p:sp>
        <p:nvSpPr>
          <p:cNvPr id="8" name="TextBox 7"/>
          <p:cNvSpPr txBox="1"/>
          <p:nvPr/>
        </p:nvSpPr>
        <p:spPr>
          <a:xfrm>
            <a:off x="7825411" y="3409966"/>
            <a:ext cx="2439514" cy="646331"/>
          </a:xfrm>
          <a:prstGeom prst="rect">
            <a:avLst/>
          </a:prstGeom>
          <a:noFill/>
        </p:spPr>
        <p:txBody>
          <a:bodyPr wrap="none" rtlCol="0">
            <a:spAutoFit/>
          </a:bodyPr>
          <a:lstStyle/>
          <a:p>
            <a:r>
              <a:rPr lang="en-US" sz="3600" err="1" smtClean="0">
                <a:solidFill>
                  <a:srgbClr val="FF0000"/>
                </a:solidFill>
              </a:rPr>
              <a:t>Blockly</a:t>
            </a:r>
            <a:r>
              <a:rPr lang="en-US" sz="3600" smtClean="0">
                <a:solidFill>
                  <a:srgbClr val="FF0000"/>
                </a:solidFill>
              </a:rPr>
              <a:t> area</a:t>
            </a:r>
            <a:endParaRPr lang="en-US" sz="3600">
              <a:solidFill>
                <a:srgbClr val="FF0000"/>
              </a:solidFill>
            </a:endParaRPr>
          </a:p>
        </p:txBody>
      </p:sp>
      <p:sp>
        <p:nvSpPr>
          <p:cNvPr id="9" name="TextBox 8"/>
          <p:cNvSpPr txBox="1"/>
          <p:nvPr/>
        </p:nvSpPr>
        <p:spPr>
          <a:xfrm>
            <a:off x="6804989" y="1117340"/>
            <a:ext cx="4985660" cy="523220"/>
          </a:xfrm>
          <a:prstGeom prst="rect">
            <a:avLst/>
          </a:prstGeom>
          <a:noFill/>
        </p:spPr>
        <p:txBody>
          <a:bodyPr wrap="none" rtlCol="0">
            <a:spAutoFit/>
          </a:bodyPr>
          <a:lstStyle/>
          <a:p>
            <a:r>
              <a:rPr lang="en-US" sz="2800" smtClean="0">
                <a:solidFill>
                  <a:srgbClr val="FF0000"/>
                </a:solidFill>
              </a:rPr>
              <a:t>Robot-specific </a:t>
            </a:r>
            <a:r>
              <a:rPr lang="en-US" sz="2800" err="1" smtClean="0">
                <a:solidFill>
                  <a:srgbClr val="FF0000"/>
                </a:solidFill>
              </a:rPr>
              <a:t>Blockly</a:t>
            </a:r>
            <a:r>
              <a:rPr lang="en-US" sz="2800" smtClean="0">
                <a:solidFill>
                  <a:srgbClr val="FF0000"/>
                </a:solidFill>
              </a:rPr>
              <a:t> categories</a:t>
            </a:r>
            <a:endParaRPr lang="en-US" sz="2800">
              <a:solidFill>
                <a:srgbClr val="FF0000"/>
              </a:solidFill>
            </a:endParaRPr>
          </a:p>
        </p:txBody>
      </p:sp>
      <p:sp>
        <p:nvSpPr>
          <p:cNvPr id="10" name="TextBox 9"/>
          <p:cNvSpPr txBox="1"/>
          <p:nvPr/>
        </p:nvSpPr>
        <p:spPr>
          <a:xfrm>
            <a:off x="6447182" y="954150"/>
            <a:ext cx="389850" cy="830997"/>
          </a:xfrm>
          <a:prstGeom prst="rect">
            <a:avLst/>
          </a:prstGeom>
          <a:noFill/>
        </p:spPr>
        <p:txBody>
          <a:bodyPr wrap="none" rtlCol="0">
            <a:spAutoFit/>
          </a:bodyPr>
          <a:lstStyle/>
          <a:p>
            <a:r>
              <a:rPr lang="en-US" sz="4800" smtClean="0">
                <a:solidFill>
                  <a:srgbClr val="FF0000"/>
                </a:solidFill>
              </a:rPr>
              <a:t>}</a:t>
            </a:r>
            <a:endParaRPr lang="en-US">
              <a:solidFill>
                <a:srgbClr val="FF0000"/>
              </a:solidFill>
            </a:endParaRPr>
          </a:p>
        </p:txBody>
      </p:sp>
      <p:sp>
        <p:nvSpPr>
          <p:cNvPr id="11" name="TextBox 10"/>
          <p:cNvSpPr txBox="1"/>
          <p:nvPr/>
        </p:nvSpPr>
        <p:spPr>
          <a:xfrm>
            <a:off x="1441171" y="1805025"/>
            <a:ext cx="2803844" cy="646331"/>
          </a:xfrm>
          <a:prstGeom prst="rect">
            <a:avLst/>
          </a:prstGeom>
          <a:noFill/>
        </p:spPr>
        <p:txBody>
          <a:bodyPr wrap="none" rtlCol="0">
            <a:spAutoFit/>
          </a:bodyPr>
          <a:lstStyle/>
          <a:p>
            <a:r>
              <a:rPr lang="en-US" sz="3200" smtClean="0">
                <a:solidFill>
                  <a:srgbClr val="FF0000"/>
                </a:solidFill>
              </a:rPr>
              <a:t>Simulation </a:t>
            </a:r>
            <a:r>
              <a:rPr lang="en-US" sz="3600" smtClean="0">
                <a:solidFill>
                  <a:srgbClr val="FF0000"/>
                </a:solidFill>
              </a:rPr>
              <a:t>area</a:t>
            </a:r>
            <a:endParaRPr lang="en-US" sz="3200">
              <a:solidFill>
                <a:srgbClr val="FF0000"/>
              </a:solidFill>
            </a:endParaRPr>
          </a:p>
        </p:txBody>
      </p:sp>
    </p:spTree>
    <p:extLst>
      <p:ext uri="{BB962C8B-B14F-4D97-AF65-F5344CB8AC3E}">
        <p14:creationId xmlns:p14="http://schemas.microsoft.com/office/powerpoint/2010/main" val="211141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93361"/>
            <a:ext cx="7729728" cy="1188720"/>
          </a:xfrm>
        </p:spPr>
        <p:txBody>
          <a:bodyPr/>
          <a:lstStyle/>
          <a:p>
            <a:r>
              <a:rPr lang="en-US" smtClean="0"/>
              <a:t>Swarm Robotics?</a:t>
            </a:r>
            <a:endParaRPr lang="en-US"/>
          </a:p>
        </p:txBody>
      </p:sp>
      <p:sp>
        <p:nvSpPr>
          <p:cNvPr id="3" name="Content Placeholder 2"/>
          <p:cNvSpPr>
            <a:spLocks noGrp="1"/>
          </p:cNvSpPr>
          <p:nvPr>
            <p:ph idx="1"/>
          </p:nvPr>
        </p:nvSpPr>
        <p:spPr>
          <a:xfrm>
            <a:off x="1069848" y="1942942"/>
            <a:ext cx="10054834" cy="3616452"/>
          </a:xfrm>
        </p:spPr>
        <p:txBody>
          <a:bodyPr>
            <a:noAutofit/>
          </a:bodyPr>
          <a:lstStyle/>
          <a:p>
            <a:r>
              <a:rPr lang="en-US" sz="3200" smtClean="0"/>
              <a:t>“Swarm </a:t>
            </a:r>
            <a:r>
              <a:rPr lang="en-US" sz="3200"/>
              <a:t>robotics is the study of how a large number of relatively simple physically embodied agents can be designed such that a desired collective behavior emerges from the local interactions among the agents and between the agents and the environment</a:t>
            </a:r>
            <a:r>
              <a:rPr lang="en-US" sz="3200" smtClean="0"/>
              <a:t>.”</a:t>
            </a:r>
            <a:endParaRPr lang="en-US" sz="3200"/>
          </a:p>
          <a:p>
            <a:pPr lvl="1"/>
            <a:r>
              <a:rPr lang="en-US" sz="2800">
                <a:solidFill>
                  <a:schemeClr val="accent2"/>
                </a:solidFill>
              </a:rPr>
              <a:t>[</a:t>
            </a:r>
            <a:r>
              <a:rPr lang="en-US" sz="2800" err="1">
                <a:solidFill>
                  <a:schemeClr val="accent2"/>
                </a:solidFill>
              </a:rPr>
              <a:t>Şahin</a:t>
            </a:r>
            <a:r>
              <a:rPr lang="en-US" sz="2800">
                <a:solidFill>
                  <a:schemeClr val="accent2"/>
                </a:solidFill>
              </a:rPr>
              <a:t>, E. (</a:t>
            </a:r>
            <a:r>
              <a:rPr lang="en-US" sz="2800" smtClean="0">
                <a:solidFill>
                  <a:schemeClr val="accent2"/>
                </a:solidFill>
              </a:rPr>
              <a:t>2004). </a:t>
            </a:r>
            <a:r>
              <a:rPr lang="en-US" sz="2800">
                <a:solidFill>
                  <a:schemeClr val="accent2"/>
                </a:solidFill>
              </a:rPr>
              <a:t>Swarm robotics: From sources of inspiration to domains of application. In International workshop on swarm robotics (pp. 10-20). Springer, Berlin, Heidelberg.]</a:t>
            </a:r>
          </a:p>
          <a:p>
            <a:pPr lvl="1"/>
            <a:endParaRPr lang="en-US" sz="280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3</a:t>
            </a:fld>
            <a:endParaRPr lang="en-US"/>
          </a:p>
        </p:txBody>
      </p:sp>
    </p:spTree>
    <p:extLst>
      <p:ext uri="{BB962C8B-B14F-4D97-AF65-F5344CB8AC3E}">
        <p14:creationId xmlns:p14="http://schemas.microsoft.com/office/powerpoint/2010/main" val="1453144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69848" y="294290"/>
            <a:ext cx="4910822" cy="6481414"/>
          </a:xfrm>
        </p:spPr>
        <p:txBody>
          <a:bodyPr>
            <a:normAutofit/>
          </a:bodyPr>
          <a:lstStyle/>
          <a:p>
            <a:r>
              <a:rPr lang="en-CA" dirty="0" smtClean="0"/>
              <a:t>Within the </a:t>
            </a:r>
            <a:r>
              <a:rPr lang="en-CA" dirty="0" err="1" smtClean="0"/>
              <a:t>Blockly</a:t>
            </a:r>
            <a:r>
              <a:rPr lang="en-CA" dirty="0" smtClean="0"/>
              <a:t> area, click on the “Actions” category</a:t>
            </a:r>
          </a:p>
          <a:p>
            <a:r>
              <a:rPr lang="en-CA" dirty="0" smtClean="0"/>
              <a:t>Now click-and-drag on “Set speeds” and pull it into the open white area</a:t>
            </a:r>
          </a:p>
          <a:p>
            <a:r>
              <a:rPr lang="en-CA" dirty="0" smtClean="0"/>
              <a:t>Click on the ‘0’ next to “forward” and change it to some number in the range [-10, 10]</a:t>
            </a:r>
          </a:p>
          <a:p>
            <a:pPr lvl="1"/>
            <a:r>
              <a:rPr lang="en-CA" dirty="0" smtClean="0"/>
              <a:t>Robot does not move</a:t>
            </a:r>
          </a:p>
          <a:p>
            <a:r>
              <a:rPr lang="en-CA" dirty="0" smtClean="0"/>
              <a:t>Click-and-drag “Execute” beneath “Set speeds” so that they connect like this:</a:t>
            </a:r>
          </a:p>
          <a:p>
            <a:endParaRPr lang="en-CA" dirty="0"/>
          </a:p>
          <a:p>
            <a:endParaRPr lang="en-CA" dirty="0" smtClean="0"/>
          </a:p>
          <a:p>
            <a:pPr lvl="1"/>
            <a:r>
              <a:rPr lang="en-CA" dirty="0" smtClean="0"/>
              <a:t>Now the robot moves!</a:t>
            </a:r>
          </a:p>
        </p:txBody>
      </p:sp>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30</a:t>
            </a:fld>
            <a:endParaRPr lang="en-US"/>
          </a:p>
        </p:txBody>
      </p:sp>
      <p:pic>
        <p:nvPicPr>
          <p:cNvPr id="6" name="Picture 5"/>
          <p:cNvPicPr>
            <a:picLocks noChangeAspect="1"/>
          </p:cNvPicPr>
          <p:nvPr/>
        </p:nvPicPr>
        <p:blipFill>
          <a:blip r:embed="rId3"/>
          <a:stretch>
            <a:fillRect/>
          </a:stretch>
        </p:blipFill>
        <p:spPr>
          <a:xfrm>
            <a:off x="7288161" y="0"/>
            <a:ext cx="4903839" cy="6858000"/>
          </a:xfrm>
          <a:prstGeom prst="rect">
            <a:avLst/>
          </a:prstGeom>
        </p:spPr>
      </p:pic>
      <p:cxnSp>
        <p:nvCxnSpPr>
          <p:cNvPr id="8" name="Curved Connector 7"/>
          <p:cNvCxnSpPr/>
          <p:nvPr/>
        </p:nvCxnSpPr>
        <p:spPr>
          <a:xfrm flipV="1">
            <a:off x="5980670" y="546540"/>
            <a:ext cx="2690364" cy="874487"/>
          </a:xfrm>
          <a:prstGeom prst="curvedConnector3">
            <a:avLst/>
          </a:prstGeom>
          <a:ln w="31750">
            <a:solidFill>
              <a:srgbClr val="FF0000">
                <a:alpha val="70000"/>
              </a:srgb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a:off x="3944052" y="3711637"/>
            <a:ext cx="4726982" cy="2542859"/>
          </a:xfrm>
          <a:prstGeom prst="curvedConnector3">
            <a:avLst>
              <a:gd name="adj1" fmla="val 96531"/>
            </a:avLst>
          </a:prstGeom>
          <a:ln w="31750">
            <a:solidFill>
              <a:srgbClr val="FF0000">
                <a:alpha val="70000"/>
              </a:srgb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stretch>
            <a:fillRect/>
          </a:stretch>
        </p:blipFill>
        <p:spPr>
          <a:xfrm>
            <a:off x="2090195" y="4916273"/>
            <a:ext cx="3683000" cy="825500"/>
          </a:xfrm>
          <a:prstGeom prst="rect">
            <a:avLst/>
          </a:prstGeom>
        </p:spPr>
      </p:pic>
    </p:spTree>
    <p:extLst>
      <p:ext uri="{BB962C8B-B14F-4D97-AF65-F5344CB8AC3E}">
        <p14:creationId xmlns:p14="http://schemas.microsoft.com/office/powerpoint/2010/main" val="12188150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Our first controller!</a:t>
            </a:r>
            <a:endParaRPr lang="en-CA" dirty="0"/>
          </a:p>
        </p:txBody>
      </p:sp>
      <p:sp>
        <p:nvSpPr>
          <p:cNvPr id="3" name="Content Placeholder 2"/>
          <p:cNvSpPr>
            <a:spLocks noGrp="1"/>
          </p:cNvSpPr>
          <p:nvPr>
            <p:ph idx="1"/>
          </p:nvPr>
        </p:nvSpPr>
        <p:spPr/>
        <p:txBody>
          <a:bodyPr/>
          <a:lstStyle/>
          <a:p>
            <a:r>
              <a:rPr lang="en-CA" dirty="0" smtClean="0"/>
              <a:t>So this is our first controller:</a:t>
            </a:r>
          </a:p>
          <a:p>
            <a:endParaRPr lang="en-CA" dirty="0"/>
          </a:p>
          <a:p>
            <a:r>
              <a:rPr lang="en-CA" dirty="0" smtClean="0"/>
              <a:t>A controller senses the world, then acts</a:t>
            </a:r>
          </a:p>
          <a:p>
            <a:pPr lvl="1"/>
            <a:r>
              <a:rPr lang="en-CA" dirty="0" smtClean="0"/>
              <a:t>But this controller is so basic, it doesn’t even do any sensing</a:t>
            </a:r>
          </a:p>
          <a:p>
            <a:r>
              <a:rPr lang="en-CA" dirty="0" smtClean="0"/>
              <a:t>The controller is executed by the simulator many times per second</a:t>
            </a:r>
          </a:p>
          <a:p>
            <a:pPr lvl="1"/>
            <a:r>
              <a:rPr lang="en-CA" dirty="0" smtClean="0"/>
              <a:t>There is no need for a “loop”, the controller gets called over-and-over by default</a:t>
            </a:r>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31</a:t>
            </a:fld>
            <a:endParaRPr lang="en-US"/>
          </a:p>
        </p:txBody>
      </p:sp>
      <p:pic>
        <p:nvPicPr>
          <p:cNvPr id="6" name="Picture 5"/>
          <p:cNvPicPr>
            <a:picLocks noChangeAspect="1"/>
          </p:cNvPicPr>
          <p:nvPr/>
        </p:nvPicPr>
        <p:blipFill>
          <a:blip r:embed="rId2"/>
          <a:stretch>
            <a:fillRect/>
          </a:stretch>
        </p:blipFill>
        <p:spPr>
          <a:xfrm>
            <a:off x="5117600" y="2638044"/>
            <a:ext cx="3683000" cy="825500"/>
          </a:xfrm>
          <a:prstGeom prst="rect">
            <a:avLst/>
          </a:prstGeom>
        </p:spPr>
      </p:pic>
    </p:spTree>
    <p:extLst>
      <p:ext uri="{BB962C8B-B14F-4D97-AF65-F5344CB8AC3E}">
        <p14:creationId xmlns:p14="http://schemas.microsoft.com/office/powerpoint/2010/main" val="13258355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Our first controller!</a:t>
            </a:r>
            <a:endParaRPr lang="en-CA" dirty="0"/>
          </a:p>
        </p:txBody>
      </p:sp>
      <p:sp>
        <p:nvSpPr>
          <p:cNvPr id="3" name="Content Placeholder 2"/>
          <p:cNvSpPr>
            <a:spLocks noGrp="1"/>
          </p:cNvSpPr>
          <p:nvPr>
            <p:ph idx="1"/>
          </p:nvPr>
        </p:nvSpPr>
        <p:spPr/>
        <p:txBody>
          <a:bodyPr/>
          <a:lstStyle/>
          <a:p>
            <a:r>
              <a:rPr lang="en-CA" dirty="0" smtClean="0"/>
              <a:t>So this is our first controller:</a:t>
            </a:r>
          </a:p>
          <a:p>
            <a:endParaRPr lang="en-CA" dirty="0"/>
          </a:p>
          <a:p>
            <a:r>
              <a:rPr lang="en-CA" dirty="0" smtClean="0"/>
              <a:t>A controller senses the world, then acts</a:t>
            </a:r>
          </a:p>
          <a:p>
            <a:pPr lvl="1"/>
            <a:r>
              <a:rPr lang="en-CA" dirty="0" smtClean="0"/>
              <a:t>But this controller is so basic, it doesn’t even do any sensing</a:t>
            </a:r>
          </a:p>
          <a:p>
            <a:r>
              <a:rPr lang="en-CA" dirty="0" smtClean="0"/>
              <a:t>The controller is executed by the simulator many times per second</a:t>
            </a:r>
          </a:p>
          <a:p>
            <a:pPr lvl="1"/>
            <a:r>
              <a:rPr lang="en-CA" dirty="0" smtClean="0"/>
              <a:t>There is no need for a “loop”, the controller gets called over-and-over by default</a:t>
            </a:r>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32</a:t>
            </a:fld>
            <a:endParaRPr lang="en-US"/>
          </a:p>
        </p:txBody>
      </p:sp>
      <p:pic>
        <p:nvPicPr>
          <p:cNvPr id="6" name="Picture 5"/>
          <p:cNvPicPr>
            <a:picLocks noChangeAspect="1"/>
          </p:cNvPicPr>
          <p:nvPr/>
        </p:nvPicPr>
        <p:blipFill>
          <a:blip r:embed="rId2"/>
          <a:stretch>
            <a:fillRect/>
          </a:stretch>
        </p:blipFill>
        <p:spPr>
          <a:xfrm>
            <a:off x="5117600" y="2638044"/>
            <a:ext cx="3683000" cy="825500"/>
          </a:xfrm>
          <a:prstGeom prst="rect">
            <a:avLst/>
          </a:prstGeom>
        </p:spPr>
      </p:pic>
    </p:spTree>
    <p:extLst>
      <p:ext uri="{BB962C8B-B14F-4D97-AF65-F5344CB8AC3E}">
        <p14:creationId xmlns:p14="http://schemas.microsoft.com/office/powerpoint/2010/main" val="568992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69847" y="2211862"/>
            <a:ext cx="10508433" cy="4699768"/>
          </a:xfrm>
        </p:spPr>
        <p:txBody>
          <a:bodyPr>
            <a:normAutofit/>
          </a:bodyPr>
          <a:lstStyle/>
          <a:p>
            <a:r>
              <a:rPr lang="en-CA" dirty="0" smtClean="0"/>
              <a:t>Notice how the robot did not move without “Execute”</a:t>
            </a:r>
          </a:p>
          <a:p>
            <a:pPr lvl="1"/>
            <a:r>
              <a:rPr lang="en-CA" dirty="0" smtClean="0"/>
              <a:t>The controller uses a </a:t>
            </a:r>
            <a:r>
              <a:rPr lang="en-CA" b="1" dirty="0" smtClean="0"/>
              <a:t>deferred execution</a:t>
            </a:r>
            <a:r>
              <a:rPr lang="en-CA" dirty="0" smtClean="0"/>
              <a:t> model, meaning that nothing happens until “Execute”.  The controller is executed top</a:t>
            </a:r>
            <a:r>
              <a:rPr lang="en-US" dirty="0" smtClean="0"/>
              <a:t>-to-bottom and each block in the “Actions” category sets something about the action the robot will take.  However, no action is taken until “Execute”.</a:t>
            </a:r>
          </a:p>
          <a:p>
            <a:r>
              <a:rPr lang="en-US" dirty="0" smtClean="0"/>
              <a:t>e.g. The following controllers all behave the same because the speeds set by the blocks on the bottom overwrite the speeds set above:</a:t>
            </a:r>
            <a:endParaRPr lang="en-CA" dirty="0" smtClean="0"/>
          </a:p>
        </p:txBody>
      </p:sp>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33</a:t>
            </a:fld>
            <a:endParaRPr lang="en-US"/>
          </a:p>
        </p:txBody>
      </p:sp>
      <p:pic>
        <p:nvPicPr>
          <p:cNvPr id="18" name="Picture 17"/>
          <p:cNvPicPr>
            <a:picLocks noChangeAspect="1"/>
          </p:cNvPicPr>
          <p:nvPr/>
        </p:nvPicPr>
        <p:blipFill>
          <a:blip r:embed="rId3"/>
          <a:stretch>
            <a:fillRect/>
          </a:stretch>
        </p:blipFill>
        <p:spPr>
          <a:xfrm>
            <a:off x="8509000" y="1884502"/>
            <a:ext cx="3683000" cy="825500"/>
          </a:xfrm>
          <a:prstGeom prst="rect">
            <a:avLst/>
          </a:prstGeom>
        </p:spPr>
      </p:pic>
      <p:sp>
        <p:nvSpPr>
          <p:cNvPr id="9" name="Title 1"/>
          <p:cNvSpPr>
            <a:spLocks noGrp="1"/>
          </p:cNvSpPr>
          <p:nvPr>
            <p:ph type="title"/>
          </p:nvPr>
        </p:nvSpPr>
        <p:spPr>
          <a:xfrm>
            <a:off x="2459199" y="504155"/>
            <a:ext cx="7729728" cy="1188720"/>
          </a:xfrm>
        </p:spPr>
        <p:txBody>
          <a:bodyPr/>
          <a:lstStyle/>
          <a:p>
            <a:r>
              <a:rPr lang="en-CA" dirty="0" smtClean="0"/>
              <a:t>Deferred Execution</a:t>
            </a:r>
            <a:endParaRPr lang="en-CA" dirty="0"/>
          </a:p>
        </p:txBody>
      </p:sp>
      <p:pic>
        <p:nvPicPr>
          <p:cNvPr id="4" name="Picture 3"/>
          <p:cNvPicPr>
            <a:picLocks noChangeAspect="1"/>
          </p:cNvPicPr>
          <p:nvPr/>
        </p:nvPicPr>
        <p:blipFill>
          <a:blip r:embed="rId4"/>
          <a:stretch>
            <a:fillRect/>
          </a:stretch>
        </p:blipFill>
        <p:spPr>
          <a:xfrm>
            <a:off x="2120363" y="5040471"/>
            <a:ext cx="8407400" cy="1155700"/>
          </a:xfrm>
          <a:prstGeom prst="rect">
            <a:avLst/>
          </a:prstGeom>
        </p:spPr>
      </p:pic>
    </p:spTree>
    <p:extLst>
      <p:ext uri="{BB962C8B-B14F-4D97-AF65-F5344CB8AC3E}">
        <p14:creationId xmlns:p14="http://schemas.microsoft.com/office/powerpoint/2010/main" val="1340429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3" y="2243828"/>
            <a:ext cx="3290250" cy="2230201"/>
          </a:xfrm>
        </p:spPr>
        <p:txBody>
          <a:bodyPr>
            <a:normAutofit/>
          </a:bodyPr>
          <a:lstStyle/>
          <a:p>
            <a:r>
              <a:rPr lang="en-US" smtClean="0"/>
              <a:t>Exercise #2:</a:t>
            </a:r>
            <a:br>
              <a:rPr lang="en-US" smtClean="0"/>
            </a:br>
            <a:r>
              <a:rPr lang="en-US" smtClean="0"/>
              <a:t/>
            </a:r>
            <a:br>
              <a:rPr lang="en-US" smtClean="0"/>
            </a:br>
            <a:r>
              <a:rPr lang="en-US" smtClean="0"/>
              <a:t>BASIC MOVEMENT</a:t>
            </a:r>
            <a:br>
              <a:rPr lang="en-US" smtClean="0"/>
            </a:br>
            <a:r>
              <a:rPr lang="en-US" smtClean="0"/>
              <a:t/>
            </a:r>
            <a:br>
              <a:rPr lang="en-US" smtClean="0"/>
            </a:br>
            <a:r>
              <a:rPr lang="en-US" smtClean="0"/>
              <a:t>5 minutes</a:t>
            </a:r>
            <a:endParaRPr lang="en-US"/>
          </a:p>
        </p:txBody>
      </p:sp>
      <p:sp>
        <p:nvSpPr>
          <p:cNvPr id="3" name="Content Placeholder 2"/>
          <p:cNvSpPr>
            <a:spLocks noGrp="1"/>
          </p:cNvSpPr>
          <p:nvPr>
            <p:ph idx="1"/>
          </p:nvPr>
        </p:nvSpPr>
        <p:spPr>
          <a:xfrm>
            <a:off x="5267739" y="804671"/>
            <a:ext cx="6423517" cy="5833195"/>
          </a:xfrm>
        </p:spPr>
        <p:txBody>
          <a:bodyPr>
            <a:normAutofit fontScale="92500" lnSpcReduction="10000"/>
          </a:bodyPr>
          <a:lstStyle/>
          <a:p>
            <a:r>
              <a:rPr lang="en-US" dirty="0" smtClean="0"/>
              <a:t>Experiment with “Set speeds” to derive controllers that travel in...</a:t>
            </a:r>
            <a:endParaRPr lang="en-US" dirty="0"/>
          </a:p>
          <a:p>
            <a:pPr lvl="1"/>
            <a:r>
              <a:rPr lang="en-US" dirty="0"/>
              <a:t>Straight lines</a:t>
            </a:r>
          </a:p>
          <a:p>
            <a:pPr lvl="1"/>
            <a:r>
              <a:rPr lang="en-US" dirty="0"/>
              <a:t>Circles</a:t>
            </a:r>
          </a:p>
          <a:p>
            <a:r>
              <a:rPr lang="en-US" dirty="0" smtClean="0"/>
              <a:t>Note </a:t>
            </a:r>
            <a:r>
              <a:rPr lang="en-US" dirty="0"/>
              <a:t>the importance </a:t>
            </a:r>
            <a:r>
              <a:rPr lang="en-US" dirty="0" smtClean="0"/>
              <a:t>of</a:t>
            </a:r>
          </a:p>
          <a:p>
            <a:r>
              <a:rPr lang="en-US" dirty="0" smtClean="0"/>
              <a:t>Experiment with positive / negative speeds</a:t>
            </a:r>
          </a:p>
          <a:p>
            <a:pPr lvl="1"/>
            <a:r>
              <a:rPr lang="en-US" dirty="0" smtClean="0"/>
              <a:t>Try the following:</a:t>
            </a:r>
          </a:p>
          <a:p>
            <a:pPr lvl="2"/>
            <a:r>
              <a:rPr lang="en-US" dirty="0" smtClean="0"/>
              <a:t>Counter-clockwise circle, moving forwards</a:t>
            </a:r>
          </a:p>
          <a:p>
            <a:pPr lvl="2"/>
            <a:r>
              <a:rPr lang="en-US" dirty="0" smtClean="0"/>
              <a:t>Counter-clockwise circle, moving backwards</a:t>
            </a:r>
            <a:endParaRPr lang="en-US" dirty="0"/>
          </a:p>
          <a:p>
            <a:endParaRPr lang="en-US" dirty="0"/>
          </a:p>
        </p:txBody>
      </p:sp>
      <p:sp>
        <p:nvSpPr>
          <p:cNvPr id="7" name="Text Placeholder 6"/>
          <p:cNvSpPr>
            <a:spLocks noGrp="1"/>
          </p:cNvSpPr>
          <p:nvPr>
            <p:ph type="body" sz="half" idx="2"/>
          </p:nvPr>
        </p:nvSpPr>
        <p:spPr>
          <a:xfrm>
            <a:off x="1115568" y="4669970"/>
            <a:ext cx="3794760" cy="1073983"/>
          </a:xfrm>
        </p:spPr>
        <p:txBody>
          <a:bodyPr/>
          <a:lstStyle/>
          <a:p>
            <a:endParaRPr lang="en-US"/>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34</a:t>
            </a:fld>
            <a:endParaRPr lang="en-US"/>
          </a:p>
        </p:txBody>
      </p:sp>
      <p:pic>
        <p:nvPicPr>
          <p:cNvPr id="12" name="Picture 11"/>
          <p:cNvPicPr>
            <a:picLocks noChangeAspect="1"/>
          </p:cNvPicPr>
          <p:nvPr/>
        </p:nvPicPr>
        <p:blipFill>
          <a:blip r:embed="rId3"/>
          <a:stretch>
            <a:fillRect/>
          </a:stretch>
        </p:blipFill>
        <p:spPr>
          <a:xfrm>
            <a:off x="9382681" y="2686947"/>
            <a:ext cx="2038946" cy="624838"/>
          </a:xfrm>
          <a:prstGeom prst="rect">
            <a:avLst/>
          </a:prstGeom>
        </p:spPr>
      </p:pic>
    </p:spTree>
    <p:extLst>
      <p:ext uri="{BB962C8B-B14F-4D97-AF65-F5344CB8AC3E}">
        <p14:creationId xmlns:p14="http://schemas.microsoft.com/office/powerpoint/2010/main" val="8416909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231136" y="189439"/>
            <a:ext cx="7729728" cy="1188720"/>
          </a:xfrm>
          <a:solidFill>
            <a:srgbClr val="F3F3F3"/>
          </a:solidFill>
        </p:spPr>
        <p:txBody>
          <a:bodyPr/>
          <a:lstStyle/>
          <a:p>
            <a:r>
              <a:rPr lang="en-US" smtClean="0"/>
              <a:t>Exercise #2: Review</a:t>
            </a:r>
            <a:endParaRPr lang="en-US"/>
          </a:p>
        </p:txBody>
      </p:sp>
      <p:sp>
        <p:nvSpPr>
          <p:cNvPr id="7" name="Content Placeholder 6"/>
          <p:cNvSpPr>
            <a:spLocks noGrp="1"/>
          </p:cNvSpPr>
          <p:nvPr>
            <p:ph idx="1"/>
          </p:nvPr>
        </p:nvSpPr>
        <p:spPr>
          <a:xfrm>
            <a:off x="1069848" y="1477744"/>
            <a:ext cx="10054834" cy="4666422"/>
          </a:xfrm>
        </p:spPr>
        <p:txBody>
          <a:bodyPr>
            <a:normAutofit/>
          </a:bodyPr>
          <a:lstStyle/>
          <a:p>
            <a:r>
              <a:rPr lang="en-US" smtClean="0"/>
              <a:t>Move forward (speed 10):</a:t>
            </a:r>
          </a:p>
          <a:p>
            <a:endParaRPr lang="en-US"/>
          </a:p>
          <a:p>
            <a:r>
              <a:rPr lang="en-US" smtClean="0"/>
              <a:t>Turn clockwise (speed 10):</a:t>
            </a:r>
          </a:p>
          <a:p>
            <a:pPr lvl="1"/>
            <a:endParaRPr lang="en-US" smtClean="0"/>
          </a:p>
          <a:p>
            <a:pPr lvl="1"/>
            <a:r>
              <a:rPr lang="en-US" smtClean="0"/>
              <a:t>Set angular speed negative for counter-clockwise turns</a:t>
            </a:r>
          </a:p>
          <a:p>
            <a:pPr lvl="1"/>
            <a:endParaRPr lang="en-US"/>
          </a:p>
          <a:p>
            <a:r>
              <a:rPr lang="en-US" smtClean="0"/>
              <a:t>Move in a tight clockwise circle:</a:t>
            </a:r>
          </a:p>
          <a:p>
            <a:endParaRPr lang="en-US"/>
          </a:p>
          <a:p>
            <a:pPr lvl="1"/>
            <a:r>
              <a:rPr lang="en-US" smtClean="0"/>
              <a:t>Reduce angular speed for a larger circle;  Reduce forward speed for a smaller circle</a:t>
            </a:r>
          </a:p>
          <a:p>
            <a:r>
              <a:rPr lang="en-US" smtClean="0"/>
              <a:t>Use negative values for backward motion and counter-clockwise turns</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35</a:t>
            </a:fld>
            <a:endParaRPr lang="en-US"/>
          </a:p>
        </p:txBody>
      </p:sp>
      <p:pic>
        <p:nvPicPr>
          <p:cNvPr id="2" name="Picture 1"/>
          <p:cNvPicPr>
            <a:picLocks noChangeAspect="1"/>
          </p:cNvPicPr>
          <p:nvPr/>
        </p:nvPicPr>
        <p:blipFill>
          <a:blip r:embed="rId2"/>
          <a:stretch>
            <a:fillRect/>
          </a:stretch>
        </p:blipFill>
        <p:spPr>
          <a:xfrm>
            <a:off x="4792594" y="1432101"/>
            <a:ext cx="3822700" cy="825500"/>
          </a:xfrm>
          <a:prstGeom prst="rect">
            <a:avLst/>
          </a:prstGeom>
        </p:spPr>
      </p:pic>
      <p:pic>
        <p:nvPicPr>
          <p:cNvPr id="3" name="Picture 2"/>
          <p:cNvPicPr>
            <a:picLocks noChangeAspect="1"/>
          </p:cNvPicPr>
          <p:nvPr/>
        </p:nvPicPr>
        <p:blipFill>
          <a:blip r:embed="rId3"/>
          <a:stretch>
            <a:fillRect/>
          </a:stretch>
        </p:blipFill>
        <p:spPr>
          <a:xfrm>
            <a:off x="4792594" y="2543452"/>
            <a:ext cx="3797300" cy="825500"/>
          </a:xfrm>
          <a:prstGeom prst="rect">
            <a:avLst/>
          </a:prstGeom>
        </p:spPr>
      </p:pic>
      <p:pic>
        <p:nvPicPr>
          <p:cNvPr id="11" name="Picture 10"/>
          <p:cNvPicPr>
            <a:picLocks noChangeAspect="1"/>
          </p:cNvPicPr>
          <p:nvPr/>
        </p:nvPicPr>
        <p:blipFill>
          <a:blip r:embed="rId4"/>
          <a:stretch>
            <a:fillRect/>
          </a:stretch>
        </p:blipFill>
        <p:spPr>
          <a:xfrm>
            <a:off x="5410200" y="4268058"/>
            <a:ext cx="3911600" cy="838200"/>
          </a:xfrm>
          <a:prstGeom prst="rect">
            <a:avLst/>
          </a:prstGeom>
        </p:spPr>
      </p:pic>
    </p:spTree>
    <p:extLst>
      <p:ext uri="{BB962C8B-B14F-4D97-AF65-F5344CB8AC3E}">
        <p14:creationId xmlns:p14="http://schemas.microsoft.com/office/powerpoint/2010/main" val="1884802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68830"/>
            <a:ext cx="7729728" cy="1188720"/>
          </a:xfrm>
        </p:spPr>
        <p:txBody>
          <a:bodyPr/>
          <a:lstStyle/>
          <a:p>
            <a:r>
              <a:rPr lang="en-US" smtClean="0"/>
              <a:t>The Conditional BLOCK</a:t>
            </a:r>
            <a:endParaRPr lang="en-US"/>
          </a:p>
        </p:txBody>
      </p:sp>
      <p:sp>
        <p:nvSpPr>
          <p:cNvPr id="3" name="Content Placeholder 2"/>
          <p:cNvSpPr>
            <a:spLocks noGrp="1"/>
          </p:cNvSpPr>
          <p:nvPr>
            <p:ph idx="1"/>
          </p:nvPr>
        </p:nvSpPr>
        <p:spPr>
          <a:xfrm>
            <a:off x="1069848" y="1554318"/>
            <a:ext cx="10054834" cy="3616452"/>
          </a:xfrm>
        </p:spPr>
        <p:txBody>
          <a:bodyPr/>
          <a:lstStyle/>
          <a:p>
            <a:r>
              <a:rPr lang="en-US" smtClean="0"/>
              <a:t>Under “Logic” select the conditional block:</a:t>
            </a:r>
          </a:p>
          <a:p>
            <a:endParaRPr lang="en-US" smtClean="0"/>
          </a:p>
          <a:p>
            <a:r>
              <a:rPr lang="en-US" smtClean="0"/>
              <a:t>Connected to the top part will be a condition block which must evaluate to True or False</a:t>
            </a:r>
          </a:p>
          <a:p>
            <a:pPr lvl="1"/>
            <a:r>
              <a:rPr lang="en-US" smtClean="0"/>
              <a:t>If the condition block is True, the block(s) within the “do” will execute</a:t>
            </a:r>
          </a:p>
          <a:p>
            <a:r>
              <a:rPr lang="en-US" smtClean="0"/>
              <a:t>Click on the star to customize this block.  Here are some possibilities:</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36</a:t>
            </a:fld>
            <a:endParaRPr lang="en-US"/>
          </a:p>
        </p:txBody>
      </p:sp>
      <p:pic>
        <p:nvPicPr>
          <p:cNvPr id="6" name="Picture 5"/>
          <p:cNvPicPr>
            <a:picLocks noChangeAspect="1"/>
          </p:cNvPicPr>
          <p:nvPr/>
        </p:nvPicPr>
        <p:blipFill>
          <a:blip r:embed="rId2"/>
          <a:stretch>
            <a:fillRect/>
          </a:stretch>
        </p:blipFill>
        <p:spPr>
          <a:xfrm>
            <a:off x="6855806" y="1585133"/>
            <a:ext cx="1257300" cy="965200"/>
          </a:xfrm>
          <a:prstGeom prst="rect">
            <a:avLst/>
          </a:prstGeom>
        </p:spPr>
      </p:pic>
      <p:pic>
        <p:nvPicPr>
          <p:cNvPr id="7" name="Picture 6"/>
          <p:cNvPicPr>
            <a:picLocks noChangeAspect="1"/>
          </p:cNvPicPr>
          <p:nvPr/>
        </p:nvPicPr>
        <p:blipFill>
          <a:blip r:embed="rId3"/>
          <a:stretch>
            <a:fillRect/>
          </a:stretch>
        </p:blipFill>
        <p:spPr>
          <a:xfrm>
            <a:off x="2531532" y="4555070"/>
            <a:ext cx="1270000" cy="1473200"/>
          </a:xfrm>
          <a:prstGeom prst="rect">
            <a:avLst/>
          </a:prstGeom>
        </p:spPr>
      </p:pic>
      <p:pic>
        <p:nvPicPr>
          <p:cNvPr id="8" name="Picture 7"/>
          <p:cNvPicPr>
            <a:picLocks noChangeAspect="1"/>
          </p:cNvPicPr>
          <p:nvPr/>
        </p:nvPicPr>
        <p:blipFill>
          <a:blip r:embed="rId4"/>
          <a:stretch>
            <a:fillRect/>
          </a:stretch>
        </p:blipFill>
        <p:spPr>
          <a:xfrm>
            <a:off x="7272233" y="4296588"/>
            <a:ext cx="1308100" cy="2184400"/>
          </a:xfrm>
          <a:prstGeom prst="rect">
            <a:avLst/>
          </a:prstGeom>
        </p:spPr>
      </p:pic>
      <p:pic>
        <p:nvPicPr>
          <p:cNvPr id="9" name="Picture 8"/>
          <p:cNvPicPr>
            <a:picLocks noChangeAspect="1"/>
          </p:cNvPicPr>
          <p:nvPr/>
        </p:nvPicPr>
        <p:blipFill>
          <a:blip r:embed="rId5"/>
          <a:stretch>
            <a:fillRect/>
          </a:stretch>
        </p:blipFill>
        <p:spPr>
          <a:xfrm>
            <a:off x="5030999" y="4434420"/>
            <a:ext cx="1130300" cy="1714500"/>
          </a:xfrm>
          <a:prstGeom prst="rect">
            <a:avLst/>
          </a:prstGeom>
        </p:spPr>
      </p:pic>
      <p:pic>
        <p:nvPicPr>
          <p:cNvPr id="10" name="Picture 9"/>
          <p:cNvPicPr>
            <a:picLocks noChangeAspect="1"/>
          </p:cNvPicPr>
          <p:nvPr/>
        </p:nvPicPr>
        <p:blipFill>
          <a:blip r:embed="rId6"/>
          <a:stretch>
            <a:fillRect/>
          </a:stretch>
        </p:blipFill>
        <p:spPr>
          <a:xfrm>
            <a:off x="10319502" y="3362544"/>
            <a:ext cx="1244600" cy="2844800"/>
          </a:xfrm>
          <a:prstGeom prst="rect">
            <a:avLst/>
          </a:prstGeom>
        </p:spPr>
      </p:pic>
    </p:spTree>
    <p:extLst>
      <p:ext uri="{BB962C8B-B14F-4D97-AF65-F5344CB8AC3E}">
        <p14:creationId xmlns:p14="http://schemas.microsoft.com/office/powerpoint/2010/main" val="17641756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73634"/>
            <a:ext cx="7729728" cy="1188720"/>
          </a:xfrm>
        </p:spPr>
        <p:txBody>
          <a:bodyPr/>
          <a:lstStyle/>
          <a:p>
            <a:r>
              <a:rPr lang="en-US" smtClean="0"/>
              <a:t>Conditional + SENSORS</a:t>
            </a:r>
            <a:endParaRPr lang="en-US"/>
          </a:p>
        </p:txBody>
      </p:sp>
      <p:sp>
        <p:nvSpPr>
          <p:cNvPr id="3" name="Content Placeholder 2"/>
          <p:cNvSpPr>
            <a:spLocks noGrp="1"/>
          </p:cNvSpPr>
          <p:nvPr>
            <p:ph idx="1"/>
          </p:nvPr>
        </p:nvSpPr>
        <p:spPr>
          <a:xfrm>
            <a:off x="1069848" y="1831408"/>
            <a:ext cx="10054834" cy="4855626"/>
          </a:xfrm>
        </p:spPr>
        <p:txBody>
          <a:bodyPr/>
          <a:lstStyle/>
          <a:p>
            <a:r>
              <a:rPr lang="en-US" smtClean="0"/>
              <a:t>Create an if – else if – else conditional block:</a:t>
            </a:r>
          </a:p>
          <a:p>
            <a:endParaRPr lang="en-US"/>
          </a:p>
          <a:p>
            <a:endParaRPr lang="en-US" smtClean="0"/>
          </a:p>
          <a:p>
            <a:endParaRPr lang="en-US" smtClean="0"/>
          </a:p>
          <a:p>
            <a:r>
              <a:rPr lang="en-US" smtClean="0"/>
              <a:t>Select the “Sensors” category and drag in these two blocks:</a:t>
            </a:r>
          </a:p>
          <a:p>
            <a:endParaRPr lang="en-US"/>
          </a:p>
          <a:p>
            <a:r>
              <a:rPr lang="en-US" smtClean="0"/>
              <a:t>Now under the “Actions” category drag in two of these:</a:t>
            </a:r>
          </a:p>
          <a:p>
            <a:endParaRPr lang="en-US"/>
          </a:p>
          <a:p>
            <a:r>
              <a:rPr lang="en-US" smtClean="0"/>
              <a:t>Also under “Actions” drag in an </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37</a:t>
            </a:fld>
            <a:endParaRPr lang="en-US"/>
          </a:p>
        </p:txBody>
      </p:sp>
      <p:pic>
        <p:nvPicPr>
          <p:cNvPr id="11" name="Picture 10"/>
          <p:cNvPicPr>
            <a:picLocks noChangeAspect="1"/>
          </p:cNvPicPr>
          <p:nvPr/>
        </p:nvPicPr>
        <p:blipFill>
          <a:blip r:embed="rId2"/>
          <a:stretch>
            <a:fillRect/>
          </a:stretch>
        </p:blipFill>
        <p:spPr>
          <a:xfrm>
            <a:off x="8741063" y="3753945"/>
            <a:ext cx="3327400" cy="990600"/>
          </a:xfrm>
          <a:prstGeom prst="rect">
            <a:avLst/>
          </a:prstGeom>
        </p:spPr>
      </p:pic>
      <p:pic>
        <p:nvPicPr>
          <p:cNvPr id="12" name="Picture 11"/>
          <p:cNvPicPr>
            <a:picLocks noChangeAspect="1"/>
          </p:cNvPicPr>
          <p:nvPr/>
        </p:nvPicPr>
        <p:blipFill>
          <a:blip r:embed="rId3"/>
          <a:stretch>
            <a:fillRect/>
          </a:stretch>
        </p:blipFill>
        <p:spPr>
          <a:xfrm>
            <a:off x="8511022" y="5382453"/>
            <a:ext cx="2247900" cy="546100"/>
          </a:xfrm>
          <a:prstGeom prst="rect">
            <a:avLst/>
          </a:prstGeom>
        </p:spPr>
      </p:pic>
      <p:pic>
        <p:nvPicPr>
          <p:cNvPr id="13" name="Picture 12"/>
          <p:cNvPicPr>
            <a:picLocks noChangeAspect="1"/>
          </p:cNvPicPr>
          <p:nvPr/>
        </p:nvPicPr>
        <p:blipFill>
          <a:blip r:embed="rId4"/>
          <a:stretch>
            <a:fillRect/>
          </a:stretch>
        </p:blipFill>
        <p:spPr>
          <a:xfrm>
            <a:off x="5374139" y="5791310"/>
            <a:ext cx="1562100" cy="495300"/>
          </a:xfrm>
          <a:prstGeom prst="rect">
            <a:avLst/>
          </a:prstGeom>
        </p:spPr>
      </p:pic>
      <p:pic>
        <p:nvPicPr>
          <p:cNvPr id="14" name="Picture 13"/>
          <p:cNvPicPr>
            <a:picLocks noChangeAspect="1"/>
          </p:cNvPicPr>
          <p:nvPr/>
        </p:nvPicPr>
        <p:blipFill>
          <a:blip r:embed="rId3"/>
          <a:stretch>
            <a:fillRect/>
          </a:stretch>
        </p:blipFill>
        <p:spPr>
          <a:xfrm>
            <a:off x="8511022" y="4836353"/>
            <a:ext cx="2247900" cy="546100"/>
          </a:xfrm>
          <a:prstGeom prst="rect">
            <a:avLst/>
          </a:prstGeom>
        </p:spPr>
      </p:pic>
      <p:pic>
        <p:nvPicPr>
          <p:cNvPr id="15" name="Picture 14"/>
          <p:cNvPicPr>
            <a:picLocks noChangeAspect="1"/>
          </p:cNvPicPr>
          <p:nvPr/>
        </p:nvPicPr>
        <p:blipFill>
          <a:blip r:embed="rId5"/>
          <a:stretch>
            <a:fillRect/>
          </a:stretch>
        </p:blipFill>
        <p:spPr>
          <a:xfrm>
            <a:off x="7181332" y="1742738"/>
            <a:ext cx="1231900" cy="2171700"/>
          </a:xfrm>
          <a:prstGeom prst="rect">
            <a:avLst/>
          </a:prstGeom>
        </p:spPr>
      </p:pic>
    </p:spTree>
    <p:extLst>
      <p:ext uri="{BB962C8B-B14F-4D97-AF65-F5344CB8AC3E}">
        <p14:creationId xmlns:p14="http://schemas.microsoft.com/office/powerpoint/2010/main" val="18961748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224882"/>
            <a:ext cx="10054834" cy="4718718"/>
          </a:xfrm>
        </p:spPr>
        <p:txBody>
          <a:bodyPr>
            <a:normAutofit/>
          </a:bodyPr>
          <a:lstStyle/>
          <a:p>
            <a:r>
              <a:rPr lang="en-US" smtClean="0"/>
              <a:t>Connect the blocks together like this:</a:t>
            </a:r>
          </a:p>
          <a:p>
            <a:endParaRPr lang="en-US"/>
          </a:p>
          <a:p>
            <a:endParaRPr lang="en-US" smtClean="0"/>
          </a:p>
          <a:p>
            <a:endParaRPr lang="en-US"/>
          </a:p>
          <a:p>
            <a:endParaRPr lang="en-US" smtClean="0"/>
          </a:p>
          <a:p>
            <a:endParaRPr lang="en-US"/>
          </a:p>
          <a:p>
            <a:endParaRPr lang="en-US" smtClean="0"/>
          </a:p>
          <a:p>
            <a:r>
              <a:rPr lang="en-US" smtClean="0"/>
              <a:t>Note that you have to customize the text for each “Set robot’s text” block</a:t>
            </a:r>
          </a:p>
          <a:p>
            <a:r>
              <a:rPr lang="en-US" smtClean="0"/>
              <a:t>Drag the robot around, bumping into the walls to test it</a:t>
            </a:r>
            <a:endParaRPr lang="en-US"/>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38</a:t>
            </a:fld>
            <a:endParaRPr lang="en-US"/>
          </a:p>
        </p:txBody>
      </p:sp>
      <p:pic>
        <p:nvPicPr>
          <p:cNvPr id="6" name="Picture 5"/>
          <p:cNvPicPr>
            <a:picLocks noChangeAspect="1"/>
          </p:cNvPicPr>
          <p:nvPr/>
        </p:nvPicPr>
        <p:blipFill>
          <a:blip r:embed="rId2"/>
          <a:stretch>
            <a:fillRect/>
          </a:stretch>
        </p:blipFill>
        <p:spPr>
          <a:xfrm>
            <a:off x="4285618" y="1847273"/>
            <a:ext cx="4267200" cy="2692400"/>
          </a:xfrm>
          <a:prstGeom prst="rect">
            <a:avLst/>
          </a:prstGeom>
        </p:spPr>
      </p:pic>
    </p:spTree>
    <p:extLst>
      <p:ext uri="{BB962C8B-B14F-4D97-AF65-F5344CB8AC3E}">
        <p14:creationId xmlns:p14="http://schemas.microsoft.com/office/powerpoint/2010/main" val="19584810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3" y="2243828"/>
            <a:ext cx="3290250" cy="2230201"/>
          </a:xfrm>
        </p:spPr>
        <p:txBody>
          <a:bodyPr>
            <a:normAutofit/>
          </a:bodyPr>
          <a:lstStyle/>
          <a:p>
            <a:r>
              <a:rPr lang="en-US" smtClean="0"/>
              <a:t>Exercise #3:</a:t>
            </a:r>
            <a:br>
              <a:rPr lang="en-US" smtClean="0"/>
            </a:br>
            <a:r>
              <a:rPr lang="en-US" smtClean="0"/>
              <a:t/>
            </a:r>
            <a:br>
              <a:rPr lang="en-US" smtClean="0"/>
            </a:br>
            <a:r>
              <a:rPr lang="en-US" smtClean="0"/>
              <a:t>OBSTACLE AVOIDANCE</a:t>
            </a:r>
            <a:br>
              <a:rPr lang="en-US" smtClean="0"/>
            </a:br>
            <a:r>
              <a:rPr lang="en-US" smtClean="0"/>
              <a:t/>
            </a:r>
            <a:br>
              <a:rPr lang="en-US" smtClean="0"/>
            </a:br>
            <a:r>
              <a:rPr lang="en-US" smtClean="0"/>
              <a:t>5 minutes</a:t>
            </a:r>
            <a:endParaRPr lang="en-US"/>
          </a:p>
        </p:txBody>
      </p:sp>
      <p:sp>
        <p:nvSpPr>
          <p:cNvPr id="3" name="Content Placeholder 2"/>
          <p:cNvSpPr>
            <a:spLocks noGrp="1"/>
          </p:cNvSpPr>
          <p:nvPr>
            <p:ph idx="1"/>
          </p:nvPr>
        </p:nvSpPr>
        <p:spPr>
          <a:xfrm>
            <a:off x="5267739" y="98092"/>
            <a:ext cx="6423517" cy="6759907"/>
          </a:xfrm>
        </p:spPr>
        <p:txBody>
          <a:bodyPr>
            <a:normAutofit/>
          </a:bodyPr>
          <a:lstStyle/>
          <a:p>
            <a:r>
              <a:rPr lang="en-US" dirty="0" smtClean="0"/>
              <a:t>Replace the                       blocks with                                   blocks</a:t>
            </a:r>
            <a:r>
              <a:rPr lang="en-US" dirty="0"/>
              <a:t/>
            </a:r>
            <a:br>
              <a:rPr lang="en-US" dirty="0"/>
            </a:br>
            <a:r>
              <a:rPr lang="en-US" dirty="0" smtClean="0"/>
              <a:t>and adjust the speeds to achieve this:</a:t>
            </a:r>
          </a:p>
          <a:p>
            <a:endParaRPr lang="en-US" dirty="0"/>
          </a:p>
          <a:p>
            <a:endParaRPr lang="en-US" dirty="0" smtClean="0"/>
          </a:p>
          <a:p>
            <a:endParaRPr lang="en-US" dirty="0"/>
          </a:p>
          <a:p>
            <a:endParaRPr lang="en-US" dirty="0" smtClean="0"/>
          </a:p>
          <a:p>
            <a:endParaRPr lang="en-US" dirty="0"/>
          </a:p>
          <a:p>
            <a:endParaRPr lang="en-US" dirty="0" smtClean="0"/>
          </a:p>
          <a:p>
            <a:pPr lvl="1"/>
            <a:r>
              <a:rPr lang="en-US" dirty="0" smtClean="0"/>
              <a:t>Note:  Should still work when bouncing against walls on the right</a:t>
            </a:r>
          </a:p>
        </p:txBody>
      </p:sp>
      <p:sp>
        <p:nvSpPr>
          <p:cNvPr id="7" name="Text Placeholder 6"/>
          <p:cNvSpPr>
            <a:spLocks noGrp="1"/>
          </p:cNvSpPr>
          <p:nvPr>
            <p:ph type="body" sz="half" idx="2"/>
          </p:nvPr>
        </p:nvSpPr>
        <p:spPr>
          <a:xfrm>
            <a:off x="552418" y="4669970"/>
            <a:ext cx="3794760" cy="1073983"/>
          </a:xfrm>
        </p:spPr>
        <p:txBody>
          <a:bodyPr>
            <a:normAutofit fontScale="92500" lnSpcReduction="20000"/>
          </a:bodyPr>
          <a:lstStyle/>
          <a:p>
            <a:r>
              <a:rPr lang="en-US" dirty="0" smtClean="0"/>
              <a:t>Conditions:</a:t>
            </a:r>
          </a:p>
          <a:p>
            <a:r>
              <a:rPr lang="en-US" dirty="0" smtClean="0"/>
              <a:t>Should work with any number of robots</a:t>
            </a:r>
            <a:endParaRPr lang="en-US"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39</a:t>
            </a:fld>
            <a:endParaRPr lang="en-US"/>
          </a:p>
        </p:txBody>
      </p:sp>
      <p:pic>
        <p:nvPicPr>
          <p:cNvPr id="8" name="Picture 7"/>
          <p:cNvPicPr>
            <a:picLocks noChangeAspect="1"/>
          </p:cNvPicPr>
          <p:nvPr/>
        </p:nvPicPr>
        <p:blipFill>
          <a:blip r:embed="rId5"/>
          <a:stretch>
            <a:fillRect/>
          </a:stretch>
        </p:blipFill>
        <p:spPr>
          <a:xfrm>
            <a:off x="7665895" y="208933"/>
            <a:ext cx="2247900" cy="546100"/>
          </a:xfrm>
          <a:prstGeom prst="rect">
            <a:avLst/>
          </a:prstGeom>
        </p:spPr>
      </p:pic>
      <p:pic>
        <p:nvPicPr>
          <p:cNvPr id="6" name="Picture 5"/>
          <p:cNvPicPr>
            <a:picLocks noChangeAspect="1"/>
          </p:cNvPicPr>
          <p:nvPr/>
        </p:nvPicPr>
        <p:blipFill>
          <a:blip r:embed="rId6"/>
          <a:stretch>
            <a:fillRect/>
          </a:stretch>
        </p:blipFill>
        <p:spPr>
          <a:xfrm>
            <a:off x="6401952" y="681818"/>
            <a:ext cx="3683000" cy="558800"/>
          </a:xfrm>
          <a:prstGeom prst="rect">
            <a:avLst/>
          </a:prstGeom>
        </p:spPr>
      </p:pic>
      <p:pic>
        <p:nvPicPr>
          <p:cNvPr id="9" name="avoid_obstacles_300_30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580444" y="1643240"/>
            <a:ext cx="4292600" cy="4318000"/>
          </a:xfrm>
          <a:prstGeom prst="rect">
            <a:avLst/>
          </a:prstGeom>
        </p:spPr>
      </p:pic>
    </p:spTree>
    <p:extLst>
      <p:ext uri="{BB962C8B-B14F-4D97-AF65-F5344CB8AC3E}">
        <p14:creationId xmlns:p14="http://schemas.microsoft.com/office/powerpoint/2010/main" val="729792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repeatCount="indefinite" fill="hold" display="0">
                  <p:stCondLst>
                    <p:cond delay="indefinite"/>
                  </p:stCondLst>
                </p:cTn>
                <p:tgtEl>
                  <p:spTgt spid="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3673929"/>
            <a:ext cx="10054834" cy="2595417"/>
          </a:xfrm>
        </p:spPr>
        <p:txBody>
          <a:bodyPr>
            <a:noAutofit/>
          </a:bodyPr>
          <a:lstStyle/>
          <a:p>
            <a:r>
              <a:rPr lang="en-US" sz="3200" smtClean="0"/>
              <a:t>“Swarm </a:t>
            </a:r>
            <a:r>
              <a:rPr lang="en-US" sz="3200"/>
              <a:t>robotics is the study of how </a:t>
            </a:r>
            <a:r>
              <a:rPr lang="en-US" sz="3200">
                <a:solidFill>
                  <a:schemeClr val="tx1"/>
                </a:solidFill>
              </a:rPr>
              <a:t>a large number of relatively simple physically embodied agents </a:t>
            </a:r>
            <a:r>
              <a:rPr lang="en-US" sz="3200"/>
              <a:t>can be designed such that a desired collective behavior emerges from the local interactions among the agents and between the agents and the environment</a:t>
            </a:r>
            <a:r>
              <a:rPr lang="en-US" sz="3200" smtClean="0"/>
              <a:t>.”</a:t>
            </a:r>
            <a:endParaRPr lang="en-US" sz="280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a:t>
            </a:fld>
            <a:endParaRPr lang="en-US"/>
          </a:p>
        </p:txBody>
      </p:sp>
    </p:spTree>
    <p:extLst>
      <p:ext uri="{BB962C8B-B14F-4D97-AF65-F5344CB8AC3E}">
        <p14:creationId xmlns:p14="http://schemas.microsoft.com/office/powerpoint/2010/main" val="496063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CA" dirty="0" smtClean="0"/>
              <a:t>Exercise #3: Review</a:t>
            </a:r>
            <a:endParaRPr lang="en-CA" dirty="0"/>
          </a:p>
        </p:txBody>
      </p:sp>
      <p:sp>
        <p:nvSpPr>
          <p:cNvPr id="8" name="Content Placeholder 7"/>
          <p:cNvSpPr>
            <a:spLocks noGrp="1"/>
          </p:cNvSpPr>
          <p:nvPr>
            <p:ph idx="1"/>
          </p:nvPr>
        </p:nvSpPr>
        <p:spPr>
          <a:xfrm>
            <a:off x="596879" y="2638044"/>
            <a:ext cx="6150759" cy="3616452"/>
          </a:xfrm>
        </p:spPr>
        <p:txBody>
          <a:bodyPr/>
          <a:lstStyle/>
          <a:p>
            <a:r>
              <a:rPr lang="en-CA" dirty="0" smtClean="0"/>
              <a:t>Your solution should look something like this:</a:t>
            </a:r>
          </a:p>
          <a:p>
            <a:endParaRPr lang="en-CA" dirty="0"/>
          </a:p>
          <a:p>
            <a:r>
              <a:rPr lang="en-CA" dirty="0" smtClean="0"/>
              <a:t>You could reduce the speeds a little, but the robot might hit the wall (not a big problem)</a:t>
            </a:r>
            <a:endParaRPr lang="en-CA" dirty="0"/>
          </a:p>
        </p:txBody>
      </p:sp>
      <p:sp>
        <p:nvSpPr>
          <p:cNvPr id="5" name="Footer Placeholder 4"/>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6" name="Slide Number Placeholder 5"/>
          <p:cNvSpPr>
            <a:spLocks noGrp="1"/>
          </p:cNvSpPr>
          <p:nvPr>
            <p:ph type="sldNum" sz="quarter" idx="12"/>
          </p:nvPr>
        </p:nvSpPr>
        <p:spPr/>
        <p:txBody>
          <a:bodyPr/>
          <a:lstStyle/>
          <a:p>
            <a:fld id="{3A5A74ED-6A13-9D44-9952-CB1E1353BB4A}" type="slidenum">
              <a:rPr lang="en-US" smtClean="0"/>
              <a:t>40</a:t>
            </a:fld>
            <a:endParaRPr lang="en-US"/>
          </a:p>
        </p:txBody>
      </p:sp>
      <p:pic>
        <p:nvPicPr>
          <p:cNvPr id="12" name="Picture 11"/>
          <p:cNvPicPr>
            <a:picLocks noChangeAspect="1"/>
          </p:cNvPicPr>
          <p:nvPr/>
        </p:nvPicPr>
        <p:blipFill>
          <a:blip r:embed="rId2"/>
          <a:stretch>
            <a:fillRect/>
          </a:stretch>
        </p:blipFill>
        <p:spPr>
          <a:xfrm>
            <a:off x="6747638" y="2638044"/>
            <a:ext cx="5270500" cy="3060700"/>
          </a:xfrm>
          <a:prstGeom prst="rect">
            <a:avLst/>
          </a:prstGeom>
        </p:spPr>
      </p:pic>
    </p:spTree>
    <p:extLst>
      <p:ext uri="{BB962C8B-B14F-4D97-AF65-F5344CB8AC3E}">
        <p14:creationId xmlns:p14="http://schemas.microsoft.com/office/powerpoint/2010/main" val="14515586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WAGGLE:</a:t>
            </a:r>
            <a:br>
              <a:rPr lang="en-CA" dirty="0" smtClean="0"/>
            </a:br>
            <a:r>
              <a:rPr lang="en-CA" dirty="0" smtClean="0"/>
              <a:t>TOUR OF FEATURES AND BLOCKS</a:t>
            </a:r>
            <a:endParaRPr lang="en-CA" dirty="0"/>
          </a:p>
        </p:txBody>
      </p:sp>
      <p:sp>
        <p:nvSpPr>
          <p:cNvPr id="3" name="Text Placeholder 2"/>
          <p:cNvSpPr>
            <a:spLocks noGrp="1"/>
          </p:cNvSpPr>
          <p:nvPr>
            <p:ph type="body" idx="1"/>
          </p:nvPr>
        </p:nvSpPr>
        <p:spPr/>
        <p:txBody>
          <a:bodyPr/>
          <a:lstStyle/>
          <a:p>
            <a:endParaRPr lang="en-CA"/>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41</a:t>
            </a:fld>
            <a:endParaRPr lang="en-US"/>
          </a:p>
        </p:txBody>
      </p:sp>
    </p:spTree>
    <p:extLst>
      <p:ext uri="{BB962C8B-B14F-4D97-AF65-F5344CB8AC3E}">
        <p14:creationId xmlns:p14="http://schemas.microsoft.com/office/powerpoint/2010/main" val="9812495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Waggle Feature / Block Tour</a:t>
            </a:r>
            <a:endParaRPr lang="en-US" dirty="0"/>
          </a:p>
        </p:txBody>
      </p:sp>
      <p:sp>
        <p:nvSpPr>
          <p:cNvPr id="3" name="Content Placeholder 2"/>
          <p:cNvSpPr>
            <a:spLocks noGrp="1"/>
          </p:cNvSpPr>
          <p:nvPr>
            <p:ph idx="1"/>
          </p:nvPr>
        </p:nvSpPr>
        <p:spPr>
          <a:xfrm>
            <a:off x="1069848" y="3429000"/>
            <a:ext cx="10054834" cy="2825496"/>
          </a:xfrm>
        </p:spPr>
        <p:txBody>
          <a:bodyPr>
            <a:normAutofit/>
          </a:bodyPr>
          <a:lstStyle/>
          <a:p>
            <a:r>
              <a:rPr lang="en-US" sz="3200" dirty="0" smtClean="0"/>
              <a:t>Continuing on the Tutorial level, we will introduce some further features of the waggle page...</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42</a:t>
            </a:fld>
            <a:endParaRPr lang="en-US"/>
          </a:p>
        </p:txBody>
      </p:sp>
    </p:spTree>
    <p:extLst>
      <p:ext uri="{BB962C8B-B14F-4D97-AF65-F5344CB8AC3E}">
        <p14:creationId xmlns:p14="http://schemas.microsoft.com/office/powerpoint/2010/main" val="10193415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43</a:t>
            </a:fld>
            <a:endParaRPr lang="en-US"/>
          </a:p>
        </p:txBody>
      </p:sp>
      <p:pic>
        <p:nvPicPr>
          <p:cNvPr id="6" name="Picture 5"/>
          <p:cNvPicPr>
            <a:picLocks noChangeAspect="1"/>
          </p:cNvPicPr>
          <p:nvPr/>
        </p:nvPicPr>
        <p:blipFill>
          <a:blip r:embed="rId2"/>
          <a:stretch>
            <a:fillRect/>
          </a:stretch>
        </p:blipFill>
        <p:spPr>
          <a:xfrm>
            <a:off x="171969" y="0"/>
            <a:ext cx="11848062" cy="6858000"/>
          </a:xfrm>
          <a:prstGeom prst="rect">
            <a:avLst/>
          </a:prstGeom>
        </p:spPr>
      </p:pic>
      <p:sp>
        <p:nvSpPr>
          <p:cNvPr id="7" name="TextBox 6"/>
          <p:cNvSpPr txBox="1"/>
          <p:nvPr/>
        </p:nvSpPr>
        <p:spPr>
          <a:xfrm>
            <a:off x="1198180" y="5675586"/>
            <a:ext cx="3174523" cy="707886"/>
          </a:xfrm>
          <a:prstGeom prst="rect">
            <a:avLst/>
          </a:prstGeom>
          <a:noFill/>
        </p:spPr>
        <p:txBody>
          <a:bodyPr wrap="none" rtlCol="0">
            <a:spAutoFit/>
          </a:bodyPr>
          <a:lstStyle/>
          <a:p>
            <a:r>
              <a:rPr lang="en-CA" sz="2000" dirty="0" smtClean="0">
                <a:solidFill>
                  <a:srgbClr val="FF0000"/>
                </a:solidFill>
              </a:rPr>
              <a:t>Try adding more robots with</a:t>
            </a:r>
          </a:p>
          <a:p>
            <a:r>
              <a:rPr lang="en-CA" sz="2000" dirty="0" smtClean="0">
                <a:solidFill>
                  <a:srgbClr val="FF0000"/>
                </a:solidFill>
              </a:rPr>
              <a:t>this slider</a:t>
            </a:r>
            <a:endParaRPr lang="en-CA" sz="2000" dirty="0">
              <a:solidFill>
                <a:srgbClr val="FF0000"/>
              </a:solidFill>
            </a:endParaRPr>
          </a:p>
        </p:txBody>
      </p:sp>
      <p:sp>
        <p:nvSpPr>
          <p:cNvPr id="8" name="Rectangle 7"/>
          <p:cNvSpPr/>
          <p:nvPr/>
        </p:nvSpPr>
        <p:spPr>
          <a:xfrm>
            <a:off x="1303283" y="5276193"/>
            <a:ext cx="1671145" cy="336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289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44</a:t>
            </a:fld>
            <a:endParaRPr lang="en-US"/>
          </a:p>
        </p:txBody>
      </p:sp>
      <p:pic>
        <p:nvPicPr>
          <p:cNvPr id="6" name="Picture 5"/>
          <p:cNvPicPr>
            <a:picLocks noChangeAspect="1"/>
          </p:cNvPicPr>
          <p:nvPr/>
        </p:nvPicPr>
        <p:blipFill>
          <a:blip r:embed="rId2"/>
          <a:stretch>
            <a:fillRect/>
          </a:stretch>
        </p:blipFill>
        <p:spPr>
          <a:xfrm>
            <a:off x="171969" y="0"/>
            <a:ext cx="11848062" cy="6858000"/>
          </a:xfrm>
          <a:prstGeom prst="rect">
            <a:avLst/>
          </a:prstGeom>
        </p:spPr>
      </p:pic>
      <p:sp>
        <p:nvSpPr>
          <p:cNvPr id="7" name="TextBox 6"/>
          <p:cNvSpPr txBox="1"/>
          <p:nvPr/>
        </p:nvSpPr>
        <p:spPr>
          <a:xfrm>
            <a:off x="3005750" y="4908959"/>
            <a:ext cx="7753172" cy="400110"/>
          </a:xfrm>
          <a:prstGeom prst="rect">
            <a:avLst/>
          </a:prstGeom>
          <a:noFill/>
        </p:spPr>
        <p:txBody>
          <a:bodyPr wrap="square" rtlCol="0">
            <a:spAutoFit/>
          </a:bodyPr>
          <a:lstStyle/>
          <a:p>
            <a:r>
              <a:rPr lang="en-CA" sz="2000" dirty="0" smtClean="0">
                <a:solidFill>
                  <a:srgbClr val="FF0000"/>
                </a:solidFill>
              </a:rPr>
              <a:t>Try adjusting this slider to see the simulation run </a:t>
            </a:r>
            <a:r>
              <a:rPr lang="en-CA" sz="2000" smtClean="0">
                <a:solidFill>
                  <a:srgbClr val="FF0000"/>
                </a:solidFill>
              </a:rPr>
              <a:t>in slow-motion</a:t>
            </a:r>
            <a:endParaRPr lang="en-CA" sz="2000" dirty="0">
              <a:solidFill>
                <a:srgbClr val="FF0000"/>
              </a:solidFill>
            </a:endParaRPr>
          </a:p>
        </p:txBody>
      </p:sp>
      <p:sp>
        <p:nvSpPr>
          <p:cNvPr id="8" name="Rectangle 7"/>
          <p:cNvSpPr/>
          <p:nvPr/>
        </p:nvSpPr>
        <p:spPr>
          <a:xfrm>
            <a:off x="1316730" y="4966912"/>
            <a:ext cx="1671145" cy="336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5839267" y="5482703"/>
            <a:ext cx="5496604" cy="1323439"/>
          </a:xfrm>
          <a:prstGeom prst="rect">
            <a:avLst/>
          </a:prstGeom>
          <a:noFill/>
        </p:spPr>
        <p:txBody>
          <a:bodyPr wrap="square" rtlCol="0">
            <a:spAutoFit/>
          </a:bodyPr>
          <a:lstStyle/>
          <a:p>
            <a:r>
              <a:rPr lang="en-CA" sz="2000" dirty="0" smtClean="0">
                <a:solidFill>
                  <a:srgbClr val="FF0000"/>
                </a:solidFill>
              </a:rPr>
              <a:t>NOTE:  Adjusting “Timescale” breaks up movement into smaller increments;  This changes the sim’s behaviour and is therefore not exactly the same as “slowing time”.</a:t>
            </a:r>
            <a:endParaRPr lang="en-CA" sz="2000" dirty="0">
              <a:solidFill>
                <a:srgbClr val="FF0000"/>
              </a:solidFill>
            </a:endParaRPr>
          </a:p>
        </p:txBody>
      </p:sp>
    </p:spTree>
    <p:extLst>
      <p:ext uri="{BB962C8B-B14F-4D97-AF65-F5344CB8AC3E}">
        <p14:creationId xmlns:p14="http://schemas.microsoft.com/office/powerpoint/2010/main" val="1388578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45</a:t>
            </a:fld>
            <a:endParaRPr lang="en-US"/>
          </a:p>
        </p:txBody>
      </p:sp>
      <p:pic>
        <p:nvPicPr>
          <p:cNvPr id="6" name="Picture 5"/>
          <p:cNvPicPr>
            <a:picLocks noChangeAspect="1"/>
          </p:cNvPicPr>
          <p:nvPr/>
        </p:nvPicPr>
        <p:blipFill>
          <a:blip r:embed="rId2"/>
          <a:stretch>
            <a:fillRect/>
          </a:stretch>
        </p:blipFill>
        <p:spPr>
          <a:xfrm>
            <a:off x="171969" y="0"/>
            <a:ext cx="11848062" cy="6858000"/>
          </a:xfrm>
          <a:prstGeom prst="rect">
            <a:avLst/>
          </a:prstGeom>
        </p:spPr>
      </p:pic>
      <p:sp>
        <p:nvSpPr>
          <p:cNvPr id="8" name="Rectangle 7"/>
          <p:cNvSpPr/>
          <p:nvPr/>
        </p:nvSpPr>
        <p:spPr>
          <a:xfrm>
            <a:off x="5432612" y="152865"/>
            <a:ext cx="4464423" cy="336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5893055" y="2755847"/>
            <a:ext cx="5496604" cy="2862322"/>
          </a:xfrm>
          <a:prstGeom prst="rect">
            <a:avLst/>
          </a:prstGeom>
          <a:noFill/>
        </p:spPr>
        <p:txBody>
          <a:bodyPr wrap="square" rtlCol="0">
            <a:spAutoFit/>
          </a:bodyPr>
          <a:lstStyle/>
          <a:p>
            <a:r>
              <a:rPr lang="en-CA" sz="2000" dirty="0" smtClean="0">
                <a:solidFill>
                  <a:srgbClr val="FF0000"/>
                </a:solidFill>
              </a:rPr>
              <a:t>Use these buttons to save and load your controller.</a:t>
            </a:r>
          </a:p>
          <a:p>
            <a:r>
              <a:rPr lang="en-CA" sz="2000" dirty="0" smtClean="0">
                <a:solidFill>
                  <a:srgbClr val="FF0000"/>
                </a:solidFill>
              </a:rPr>
              <a:t>When saving, the file saved will be set in this box</a:t>
            </a:r>
          </a:p>
          <a:p>
            <a:r>
              <a:rPr lang="en-CA" sz="2000" dirty="0">
                <a:solidFill>
                  <a:srgbClr val="FF0000"/>
                </a:solidFill>
              </a:rPr>
              <a:t>a</a:t>
            </a:r>
            <a:r>
              <a:rPr lang="en-CA" sz="2000" dirty="0" smtClean="0">
                <a:solidFill>
                  <a:srgbClr val="FF0000"/>
                </a:solidFill>
              </a:rPr>
              <a:t>nd it will always be saved into your Downloads</a:t>
            </a:r>
            <a:br>
              <a:rPr lang="en-CA" sz="2000" dirty="0" smtClean="0">
                <a:solidFill>
                  <a:srgbClr val="FF0000"/>
                </a:solidFill>
              </a:rPr>
            </a:br>
            <a:r>
              <a:rPr lang="en-CA" sz="2000" dirty="0" smtClean="0">
                <a:solidFill>
                  <a:srgbClr val="FF0000"/>
                </a:solidFill>
              </a:rPr>
              <a:t>folder.</a:t>
            </a:r>
          </a:p>
          <a:p>
            <a:endParaRPr lang="en-CA" sz="2000" dirty="0">
              <a:solidFill>
                <a:srgbClr val="FF0000"/>
              </a:solidFill>
            </a:endParaRPr>
          </a:p>
          <a:p>
            <a:r>
              <a:rPr lang="en-CA" sz="2000" dirty="0" smtClean="0">
                <a:solidFill>
                  <a:srgbClr val="FF0000"/>
                </a:solidFill>
              </a:rPr>
              <a:t>Save your controllers throughout the workshop and give them sensible names.  If you hit the browser’s refresh button, the current controller will be lost!</a:t>
            </a:r>
            <a:endParaRPr lang="en-CA" sz="2000" dirty="0">
              <a:solidFill>
                <a:srgbClr val="FF0000"/>
              </a:solidFill>
            </a:endParaRPr>
          </a:p>
        </p:txBody>
      </p:sp>
      <p:cxnSp>
        <p:nvCxnSpPr>
          <p:cNvPr id="3" name="Curved Connector 2"/>
          <p:cNvCxnSpPr/>
          <p:nvPr/>
        </p:nvCxnSpPr>
        <p:spPr>
          <a:xfrm rot="16200000" flipV="1">
            <a:off x="8698057" y="881351"/>
            <a:ext cx="2818780" cy="2034470"/>
          </a:xfrm>
          <a:prstGeom prst="curvedConnector3">
            <a:avLst>
              <a:gd name="adj1" fmla="val 50000"/>
            </a:avLst>
          </a:prstGeom>
          <a:ln w="57150">
            <a:solidFill>
              <a:srgbClr val="FF0000">
                <a:alpha val="41000"/>
              </a:srgbClr>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420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Waggle Feature / Block Tour</a:t>
            </a:r>
            <a:endParaRPr lang="en-US" dirty="0"/>
          </a:p>
        </p:txBody>
      </p:sp>
      <p:sp>
        <p:nvSpPr>
          <p:cNvPr id="3" name="Content Placeholder 2"/>
          <p:cNvSpPr>
            <a:spLocks noGrp="1"/>
          </p:cNvSpPr>
          <p:nvPr>
            <p:ph idx="1"/>
          </p:nvPr>
        </p:nvSpPr>
        <p:spPr/>
        <p:txBody>
          <a:bodyPr>
            <a:normAutofit/>
          </a:bodyPr>
          <a:lstStyle/>
          <a:p>
            <a:r>
              <a:rPr lang="en-US" dirty="0" smtClean="0"/>
              <a:t>Our next major topic is </a:t>
            </a:r>
            <a:r>
              <a:rPr lang="en-US" b="1" dirty="0" smtClean="0"/>
              <a:t>Object Clustering</a:t>
            </a:r>
          </a:p>
          <a:p>
            <a:r>
              <a:rPr lang="en-US" dirty="0" smtClean="0"/>
              <a:t>Prior to introducing the swarm robotics perspective on this, we will take a tour through the features and blocks needed for clustering</a:t>
            </a:r>
          </a:p>
          <a:p>
            <a:r>
              <a:rPr lang="en-US" dirty="0"/>
              <a:t>Go to the main Waggle </a:t>
            </a:r>
            <a:r>
              <a:rPr lang="en-US" dirty="0" smtClean="0"/>
              <a:t>page (or just hit your browser’s back button):</a:t>
            </a:r>
            <a:endParaRPr lang="en-US" dirty="0"/>
          </a:p>
          <a:p>
            <a:pPr lvl="1"/>
            <a:r>
              <a:rPr lang="en-US" dirty="0">
                <a:hlinkClick r:id="rId2"/>
              </a:rPr>
              <a:t>http://bots.cs.mun.ca/waggle/</a:t>
            </a:r>
            <a:endParaRPr lang="en-US" dirty="0"/>
          </a:p>
          <a:p>
            <a:r>
              <a:rPr lang="en-US" dirty="0" smtClean="0"/>
              <a:t>Select </a:t>
            </a:r>
            <a:r>
              <a:rPr lang="en-US" dirty="0"/>
              <a:t>the </a:t>
            </a:r>
            <a:r>
              <a:rPr lang="en-US" b="1" dirty="0" smtClean="0"/>
              <a:t>Pre-clustering</a:t>
            </a:r>
            <a:r>
              <a:rPr lang="en-US" dirty="0" smtClean="0"/>
              <a:t> level</a:t>
            </a:r>
            <a:endParaRPr lang="en-US"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46</a:t>
            </a:fld>
            <a:endParaRPr lang="en-US"/>
          </a:p>
        </p:txBody>
      </p:sp>
    </p:spTree>
    <p:extLst>
      <p:ext uri="{BB962C8B-B14F-4D97-AF65-F5344CB8AC3E}">
        <p14:creationId xmlns:p14="http://schemas.microsoft.com/office/powerpoint/2010/main" val="11199353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0462" y="0"/>
            <a:ext cx="11491076" cy="6858000"/>
          </a:xfrm>
          <a:prstGeom prst="rect">
            <a:avLst/>
          </a:prstGeom>
        </p:spPr>
      </p:pic>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47</a:t>
            </a:fld>
            <a:endParaRPr lang="en-US"/>
          </a:p>
        </p:txBody>
      </p:sp>
      <p:sp>
        <p:nvSpPr>
          <p:cNvPr id="7" name="Rectangle 6"/>
          <p:cNvSpPr/>
          <p:nvPr/>
        </p:nvSpPr>
        <p:spPr>
          <a:xfrm>
            <a:off x="1542935" y="5444359"/>
            <a:ext cx="1520599" cy="3658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416859" y="4561490"/>
            <a:ext cx="705430" cy="324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3232394" y="5456279"/>
            <a:ext cx="6303209" cy="707886"/>
          </a:xfrm>
          <a:prstGeom prst="rect">
            <a:avLst/>
          </a:prstGeom>
          <a:noFill/>
        </p:spPr>
        <p:txBody>
          <a:bodyPr wrap="square" rtlCol="0">
            <a:spAutoFit/>
          </a:bodyPr>
          <a:lstStyle/>
          <a:p>
            <a:r>
              <a:rPr lang="en-CA" sz="2000" dirty="0" smtClean="0">
                <a:solidFill>
                  <a:srgbClr val="FF0000"/>
                </a:solidFill>
              </a:rPr>
              <a:t>Adjust the number of pucks with this slider.  You must hit the “Reset” button for the change to take effect.</a:t>
            </a:r>
          </a:p>
        </p:txBody>
      </p:sp>
    </p:spTree>
    <p:extLst>
      <p:ext uri="{BB962C8B-B14F-4D97-AF65-F5344CB8AC3E}">
        <p14:creationId xmlns:p14="http://schemas.microsoft.com/office/powerpoint/2010/main" val="67774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096799" y="3514209"/>
            <a:ext cx="787400" cy="838200"/>
          </a:xfrm>
          <a:prstGeom prst="rect">
            <a:avLst/>
          </a:prstGeom>
        </p:spPr>
      </p:pic>
      <p:sp>
        <p:nvSpPr>
          <p:cNvPr id="2" name="Title 1"/>
          <p:cNvSpPr>
            <a:spLocks noGrp="1"/>
          </p:cNvSpPr>
          <p:nvPr>
            <p:ph type="title"/>
          </p:nvPr>
        </p:nvSpPr>
        <p:spPr>
          <a:xfrm>
            <a:off x="2231136" y="712447"/>
            <a:ext cx="7729728" cy="1188720"/>
          </a:xfrm>
        </p:spPr>
        <p:txBody>
          <a:bodyPr/>
          <a:lstStyle/>
          <a:p>
            <a:r>
              <a:rPr lang="en-CA" dirty="0" smtClean="0"/>
              <a:t>Sensors</a:t>
            </a:r>
            <a:endParaRPr lang="en-CA" dirty="0"/>
          </a:p>
        </p:txBody>
      </p:sp>
      <p:sp>
        <p:nvSpPr>
          <p:cNvPr id="3" name="Content Placeholder 2"/>
          <p:cNvSpPr>
            <a:spLocks noGrp="1"/>
          </p:cNvSpPr>
          <p:nvPr>
            <p:ph idx="1"/>
          </p:nvPr>
        </p:nvSpPr>
        <p:spPr>
          <a:xfrm>
            <a:off x="1069848" y="2196609"/>
            <a:ext cx="10054834" cy="4137660"/>
          </a:xfrm>
        </p:spPr>
        <p:txBody>
          <a:bodyPr>
            <a:normAutofit/>
          </a:bodyPr>
          <a:lstStyle/>
          <a:p>
            <a:r>
              <a:rPr lang="en-CA" dirty="0" smtClean="0"/>
              <a:t>Sensors are attached to the robot in different configurations;  Here is the configuration we will focus on for now:</a:t>
            </a:r>
          </a:p>
          <a:p>
            <a:endParaRPr lang="en-CA" dirty="0"/>
          </a:p>
          <a:p>
            <a:endParaRPr lang="en-CA" dirty="0" smtClean="0"/>
          </a:p>
          <a:p>
            <a:endParaRPr lang="en-CA" dirty="0" smtClean="0"/>
          </a:p>
          <a:p>
            <a:r>
              <a:rPr lang="en-CA" dirty="0" smtClean="0"/>
              <a:t>Note that the obstacle sensors cannot sense pucks and the puck sensor cannot sense obstacles</a:t>
            </a:r>
          </a:p>
          <a:p>
            <a:r>
              <a:rPr lang="en-CA" dirty="0" smtClean="0"/>
              <a:t>When a sensor detects its target object, the sensor is shaded </a:t>
            </a:r>
            <a:r>
              <a:rPr lang="en-CA" dirty="0" smtClean="0">
                <a:solidFill>
                  <a:srgbClr val="FF0000"/>
                </a:solidFill>
              </a:rPr>
              <a:t>red</a:t>
            </a:r>
            <a:r>
              <a:rPr lang="en-CA" dirty="0" smtClean="0"/>
              <a:t>, otherwise it remains </a:t>
            </a:r>
            <a:r>
              <a:rPr lang="en-CA" dirty="0" smtClean="0">
                <a:solidFill>
                  <a:srgbClr val="9D9FFF"/>
                </a:solidFill>
              </a:rPr>
              <a:t>blue</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48</a:t>
            </a:fld>
            <a:endParaRPr lang="en-US"/>
          </a:p>
        </p:txBody>
      </p:sp>
      <p:sp>
        <p:nvSpPr>
          <p:cNvPr id="7" name="TextBox 6"/>
          <p:cNvSpPr txBox="1"/>
          <p:nvPr/>
        </p:nvSpPr>
        <p:spPr>
          <a:xfrm>
            <a:off x="3891034" y="3572445"/>
            <a:ext cx="1293944" cy="369332"/>
          </a:xfrm>
          <a:prstGeom prst="rect">
            <a:avLst/>
          </a:prstGeom>
          <a:noFill/>
        </p:spPr>
        <p:txBody>
          <a:bodyPr wrap="none" rtlCol="0">
            <a:spAutoFit/>
          </a:bodyPr>
          <a:lstStyle/>
          <a:p>
            <a:r>
              <a:rPr lang="en-CA" smtClean="0">
                <a:solidFill>
                  <a:srgbClr val="FF0000"/>
                </a:solidFill>
              </a:rPr>
              <a:t>Robot body</a:t>
            </a:r>
            <a:endParaRPr lang="en-CA">
              <a:solidFill>
                <a:srgbClr val="FF0000"/>
              </a:solidFill>
            </a:endParaRPr>
          </a:p>
        </p:txBody>
      </p:sp>
      <p:sp>
        <p:nvSpPr>
          <p:cNvPr id="9" name="TextBox 8"/>
          <p:cNvSpPr txBox="1"/>
          <p:nvPr/>
        </p:nvSpPr>
        <p:spPr>
          <a:xfrm>
            <a:off x="5490499" y="3257948"/>
            <a:ext cx="3519810" cy="369332"/>
          </a:xfrm>
          <a:prstGeom prst="rect">
            <a:avLst/>
          </a:prstGeom>
          <a:noFill/>
        </p:spPr>
        <p:txBody>
          <a:bodyPr wrap="none" rtlCol="0">
            <a:spAutoFit/>
          </a:bodyPr>
          <a:lstStyle/>
          <a:p>
            <a:r>
              <a:rPr lang="en-CA" dirty="0" smtClean="0">
                <a:solidFill>
                  <a:srgbClr val="FF0000"/>
                </a:solidFill>
              </a:rPr>
              <a:t>Left obstacle (wall or robot) sensor</a:t>
            </a:r>
            <a:endParaRPr lang="en-CA" dirty="0">
              <a:solidFill>
                <a:srgbClr val="FF0000"/>
              </a:solidFill>
            </a:endParaRPr>
          </a:p>
        </p:txBody>
      </p:sp>
      <p:sp>
        <p:nvSpPr>
          <p:cNvPr id="10" name="TextBox 9"/>
          <p:cNvSpPr txBox="1"/>
          <p:nvPr/>
        </p:nvSpPr>
        <p:spPr>
          <a:xfrm>
            <a:off x="5330059" y="4233361"/>
            <a:ext cx="3641638" cy="369332"/>
          </a:xfrm>
          <a:prstGeom prst="rect">
            <a:avLst/>
          </a:prstGeom>
          <a:noFill/>
        </p:spPr>
        <p:txBody>
          <a:bodyPr wrap="none" rtlCol="0">
            <a:spAutoFit/>
          </a:bodyPr>
          <a:lstStyle/>
          <a:p>
            <a:r>
              <a:rPr lang="en-CA" dirty="0" smtClean="0">
                <a:solidFill>
                  <a:srgbClr val="FF0000"/>
                </a:solidFill>
              </a:rPr>
              <a:t>Right obstacle (wall or robot) sensor</a:t>
            </a:r>
            <a:endParaRPr lang="en-CA" dirty="0">
              <a:solidFill>
                <a:srgbClr val="FF0000"/>
              </a:solidFill>
            </a:endParaRPr>
          </a:p>
        </p:txBody>
      </p:sp>
      <p:sp>
        <p:nvSpPr>
          <p:cNvPr id="12" name="TextBox 11"/>
          <p:cNvSpPr txBox="1"/>
          <p:nvPr/>
        </p:nvSpPr>
        <p:spPr>
          <a:xfrm>
            <a:off x="5680570" y="3798411"/>
            <a:ext cx="1313180" cy="369332"/>
          </a:xfrm>
          <a:prstGeom prst="rect">
            <a:avLst/>
          </a:prstGeom>
          <a:noFill/>
        </p:spPr>
        <p:txBody>
          <a:bodyPr wrap="none" rtlCol="0">
            <a:spAutoFit/>
          </a:bodyPr>
          <a:lstStyle/>
          <a:p>
            <a:r>
              <a:rPr lang="en-CA" dirty="0" smtClean="0">
                <a:solidFill>
                  <a:srgbClr val="FF0000"/>
                </a:solidFill>
              </a:rPr>
              <a:t>Puck sensor</a:t>
            </a:r>
            <a:endParaRPr lang="en-CA" dirty="0">
              <a:solidFill>
                <a:srgbClr val="FF0000"/>
              </a:solidFill>
            </a:endParaRPr>
          </a:p>
        </p:txBody>
      </p:sp>
    </p:spTree>
    <p:extLst>
      <p:ext uri="{BB962C8B-B14F-4D97-AF65-F5344CB8AC3E}">
        <p14:creationId xmlns:p14="http://schemas.microsoft.com/office/powerpoint/2010/main" val="1314006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gripper</a:t>
            </a:r>
            <a:endParaRPr lang="en-CA" dirty="0"/>
          </a:p>
        </p:txBody>
      </p:sp>
      <p:sp>
        <p:nvSpPr>
          <p:cNvPr id="3" name="Content Placeholder 2"/>
          <p:cNvSpPr>
            <a:spLocks noGrp="1"/>
          </p:cNvSpPr>
          <p:nvPr>
            <p:ph idx="1"/>
          </p:nvPr>
        </p:nvSpPr>
        <p:spPr/>
        <p:txBody>
          <a:bodyPr>
            <a:normAutofit/>
          </a:bodyPr>
          <a:lstStyle/>
          <a:p>
            <a:r>
              <a:rPr lang="en-CA" dirty="0" smtClean="0"/>
              <a:t>The robot can grasp a sensed puck by creating a virtual spring between itself and the puck</a:t>
            </a:r>
          </a:p>
          <a:p>
            <a:endParaRPr lang="en-CA" dirty="0"/>
          </a:p>
          <a:p>
            <a:endParaRPr lang="en-CA" dirty="0" smtClean="0"/>
          </a:p>
          <a:p>
            <a:endParaRPr lang="en-CA" dirty="0"/>
          </a:p>
          <a:p>
            <a:r>
              <a:rPr lang="en-CA" dirty="0" smtClean="0"/>
              <a:t>Note that the sensor does not detect a grasped puck</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49</a:t>
            </a:fld>
            <a:endParaRPr lang="en-US"/>
          </a:p>
        </p:txBody>
      </p:sp>
      <p:pic>
        <p:nvPicPr>
          <p:cNvPr id="6" name="Picture 5"/>
          <p:cNvPicPr>
            <a:picLocks noChangeAspect="1"/>
          </p:cNvPicPr>
          <p:nvPr/>
        </p:nvPicPr>
        <p:blipFill>
          <a:blip r:embed="rId3"/>
          <a:stretch>
            <a:fillRect/>
          </a:stretch>
        </p:blipFill>
        <p:spPr>
          <a:xfrm>
            <a:off x="3847468" y="3533230"/>
            <a:ext cx="1235352" cy="1217448"/>
          </a:xfrm>
          <a:prstGeom prst="rect">
            <a:avLst/>
          </a:prstGeom>
        </p:spPr>
      </p:pic>
      <p:pic>
        <p:nvPicPr>
          <p:cNvPr id="8" name="Picture 7"/>
          <p:cNvPicPr>
            <a:picLocks noChangeAspect="1"/>
          </p:cNvPicPr>
          <p:nvPr/>
        </p:nvPicPr>
        <p:blipFill>
          <a:blip r:embed="rId4"/>
          <a:stretch>
            <a:fillRect/>
          </a:stretch>
        </p:blipFill>
        <p:spPr>
          <a:xfrm>
            <a:off x="6896100" y="3488780"/>
            <a:ext cx="1110470" cy="1261898"/>
          </a:xfrm>
          <a:prstGeom prst="rect">
            <a:avLst/>
          </a:prstGeom>
        </p:spPr>
      </p:pic>
    </p:spTree>
    <p:extLst>
      <p:ext uri="{BB962C8B-B14F-4D97-AF65-F5344CB8AC3E}">
        <p14:creationId xmlns:p14="http://schemas.microsoft.com/office/powerpoint/2010/main" val="2052001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3673929"/>
            <a:ext cx="10054834" cy="2595417"/>
          </a:xfrm>
        </p:spPr>
        <p:txBody>
          <a:bodyPr>
            <a:noAutofit/>
          </a:bodyPr>
          <a:lstStyle/>
          <a:p>
            <a:r>
              <a:rPr lang="en-US" sz="3200" smtClean="0"/>
              <a:t>“Swarm </a:t>
            </a:r>
            <a:r>
              <a:rPr lang="en-US" sz="3200"/>
              <a:t>robotics is the study of how </a:t>
            </a:r>
            <a:r>
              <a:rPr lang="en-US" sz="3200">
                <a:solidFill>
                  <a:srgbClr val="FF0000"/>
                </a:solidFill>
              </a:rPr>
              <a:t>a large number of relatively simple physically embodied agents</a:t>
            </a:r>
            <a:r>
              <a:rPr lang="en-US" sz="3200"/>
              <a:t> can be designed such that a desired collective behavior emerges from the local interactions among the agents and between the agents and the environment</a:t>
            </a:r>
            <a:r>
              <a:rPr lang="en-US" sz="3200" smtClean="0"/>
              <a:t>.”</a:t>
            </a:r>
            <a:endParaRPr lang="en-US" sz="280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5</a:t>
            </a:fld>
            <a:endParaRPr lang="en-US"/>
          </a:p>
        </p:txBody>
      </p:sp>
    </p:spTree>
    <p:extLst>
      <p:ext uri="{BB962C8B-B14F-4D97-AF65-F5344CB8AC3E}">
        <p14:creationId xmlns:p14="http://schemas.microsoft.com/office/powerpoint/2010/main" val="2057324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DEMO: PUCK COUNT</a:t>
            </a:r>
            <a:endParaRPr lang="en-CA" dirty="0"/>
          </a:p>
        </p:txBody>
      </p:sp>
      <p:sp>
        <p:nvSpPr>
          <p:cNvPr id="3" name="Content Placeholder 2"/>
          <p:cNvSpPr>
            <a:spLocks noGrp="1"/>
          </p:cNvSpPr>
          <p:nvPr>
            <p:ph idx="1"/>
          </p:nvPr>
        </p:nvSpPr>
        <p:spPr/>
        <p:txBody>
          <a:bodyPr/>
          <a:lstStyle/>
          <a:p>
            <a:r>
              <a:rPr lang="en-CA" dirty="0" smtClean="0"/>
              <a:t>The main Waggle page has demo controllers that you can load:</a:t>
            </a:r>
          </a:p>
          <a:p>
            <a:pPr lvl="1"/>
            <a:r>
              <a:rPr lang="en-US" dirty="0">
                <a:hlinkClick r:id="rId2"/>
              </a:rPr>
              <a:t>http://bots.cs.mun.ca/waggle/</a:t>
            </a:r>
            <a:endParaRPr lang="en-US" dirty="0"/>
          </a:p>
          <a:p>
            <a:r>
              <a:rPr lang="en-CA" dirty="0" smtClean="0"/>
              <a:t>Download </a:t>
            </a:r>
            <a:r>
              <a:rPr lang="en-CA" dirty="0" err="1" smtClean="0">
                <a:latin typeface="Courier" charset="0"/>
                <a:ea typeface="Courier" charset="0"/>
                <a:cs typeface="Courier" charset="0"/>
              </a:rPr>
              <a:t>grip_and_count.xml</a:t>
            </a:r>
            <a:endParaRPr lang="en-CA" dirty="0" smtClean="0">
              <a:latin typeface="Courier" charset="0"/>
              <a:ea typeface="Courier" charset="0"/>
              <a:cs typeface="Courier" charset="0"/>
            </a:endParaRPr>
          </a:p>
          <a:p>
            <a:r>
              <a:rPr lang="en-CA" dirty="0" smtClean="0"/>
              <a:t>Now go into the Pre-clustering level, click on “Choose File” and load it</a:t>
            </a:r>
          </a:p>
          <a:p>
            <a:r>
              <a:rPr lang="en-CA" dirty="0" smtClean="0"/>
              <a:t>Drag the robot around;  As soon as it comes close to a puck it will grip it</a:t>
            </a:r>
          </a:p>
          <a:p>
            <a:r>
              <a:rPr lang="en-CA" dirty="0" smtClean="0"/>
              <a:t>Notice how it counts (at least up to 4) the number of pucks within sensor’s radius, but not including the puck held</a:t>
            </a:r>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50</a:t>
            </a:fld>
            <a:endParaRPr lang="en-US"/>
          </a:p>
        </p:txBody>
      </p:sp>
    </p:spTree>
    <p:extLst>
      <p:ext uri="{BB962C8B-B14F-4D97-AF65-F5344CB8AC3E}">
        <p14:creationId xmlns:p14="http://schemas.microsoft.com/office/powerpoint/2010/main" val="175627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Blockly</a:t>
            </a:r>
            <a:r>
              <a:rPr lang="en-CA" dirty="0" smtClean="0"/>
              <a:t> categories</a:t>
            </a:r>
            <a:endParaRPr lang="en-CA" dirty="0"/>
          </a:p>
        </p:txBody>
      </p:sp>
      <p:sp>
        <p:nvSpPr>
          <p:cNvPr id="3" name="Content Placeholder 2"/>
          <p:cNvSpPr>
            <a:spLocks noGrp="1"/>
          </p:cNvSpPr>
          <p:nvPr>
            <p:ph idx="1"/>
          </p:nvPr>
        </p:nvSpPr>
        <p:spPr>
          <a:xfrm>
            <a:off x="1069848" y="2353837"/>
            <a:ext cx="10054834" cy="3616452"/>
          </a:xfrm>
        </p:spPr>
        <p:txBody>
          <a:bodyPr/>
          <a:lstStyle/>
          <a:p>
            <a:r>
              <a:rPr lang="en-CA" dirty="0" smtClean="0"/>
              <a:t>We will now tour through the various blocks available</a:t>
            </a:r>
          </a:p>
          <a:p>
            <a:r>
              <a:rPr lang="en-CA" dirty="0" smtClean="0"/>
              <a:t>You can always get a helpful pop-up on any block by hovering your mouse above it:</a:t>
            </a:r>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51</a:t>
            </a:fld>
            <a:endParaRPr lang="en-US"/>
          </a:p>
        </p:txBody>
      </p:sp>
      <p:pic>
        <p:nvPicPr>
          <p:cNvPr id="6" name="Picture 5"/>
          <p:cNvPicPr>
            <a:picLocks noChangeAspect="1"/>
          </p:cNvPicPr>
          <p:nvPr/>
        </p:nvPicPr>
        <p:blipFill>
          <a:blip r:embed="rId2"/>
          <a:stretch>
            <a:fillRect/>
          </a:stretch>
        </p:blipFill>
        <p:spPr>
          <a:xfrm>
            <a:off x="1653022" y="3859645"/>
            <a:ext cx="9105900" cy="2463800"/>
          </a:xfrm>
          <a:prstGeom prst="rect">
            <a:avLst/>
          </a:prstGeom>
        </p:spPr>
      </p:pic>
    </p:spTree>
    <p:extLst>
      <p:ext uri="{BB962C8B-B14F-4D97-AF65-F5344CB8AC3E}">
        <p14:creationId xmlns:p14="http://schemas.microsoft.com/office/powerpoint/2010/main" val="562096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31136" y="2672463"/>
            <a:ext cx="7729728" cy="1188720"/>
          </a:xfrm>
        </p:spPr>
        <p:txBody>
          <a:bodyPr/>
          <a:lstStyle/>
          <a:p>
            <a:r>
              <a:rPr lang="en-CA" dirty="0" smtClean="0"/>
              <a:t>“Sensors” Category</a:t>
            </a:r>
            <a:endParaRPr lang="en-CA" dirty="0"/>
          </a:p>
        </p:txBody>
      </p:sp>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52</a:t>
            </a:fld>
            <a:endParaRPr lang="en-US"/>
          </a:p>
        </p:txBody>
      </p:sp>
    </p:spTree>
    <p:extLst>
      <p:ext uri="{BB962C8B-B14F-4D97-AF65-F5344CB8AC3E}">
        <p14:creationId xmlns:p14="http://schemas.microsoft.com/office/powerpoint/2010/main" val="8656890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0636" y="0"/>
            <a:ext cx="11450728" cy="6858000"/>
          </a:xfrm>
          <a:prstGeom prst="rect">
            <a:avLst/>
          </a:prstGeom>
        </p:spPr>
      </p:pic>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53</a:t>
            </a:fld>
            <a:endParaRPr lang="en-US"/>
          </a:p>
        </p:txBody>
      </p:sp>
      <p:sp>
        <p:nvSpPr>
          <p:cNvPr id="6" name="Right Brace 5"/>
          <p:cNvSpPr/>
          <p:nvPr/>
        </p:nvSpPr>
        <p:spPr>
          <a:xfrm>
            <a:off x="7937395" y="864974"/>
            <a:ext cx="1102659" cy="215407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TextBox 6"/>
          <p:cNvSpPr txBox="1"/>
          <p:nvPr/>
        </p:nvSpPr>
        <p:spPr>
          <a:xfrm>
            <a:off x="9040054" y="1590469"/>
            <a:ext cx="2070330" cy="707886"/>
          </a:xfrm>
          <a:prstGeom prst="rect">
            <a:avLst/>
          </a:prstGeom>
          <a:noFill/>
        </p:spPr>
        <p:txBody>
          <a:bodyPr wrap="square" rtlCol="0">
            <a:spAutoFit/>
          </a:bodyPr>
          <a:lstStyle/>
          <a:p>
            <a:r>
              <a:rPr lang="en-CA" sz="2000" dirty="0" smtClean="0">
                <a:solidFill>
                  <a:srgbClr val="FF0000"/>
                </a:solidFill>
              </a:rPr>
              <a:t>We’ll introduce these now</a:t>
            </a:r>
          </a:p>
        </p:txBody>
      </p:sp>
      <p:sp>
        <p:nvSpPr>
          <p:cNvPr id="8" name="Right Brace 7"/>
          <p:cNvSpPr/>
          <p:nvPr/>
        </p:nvSpPr>
        <p:spPr>
          <a:xfrm>
            <a:off x="7974468" y="3138615"/>
            <a:ext cx="1102659" cy="287912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p:cNvSpPr txBox="1"/>
          <p:nvPr/>
        </p:nvSpPr>
        <p:spPr>
          <a:xfrm>
            <a:off x="9077127" y="4378122"/>
            <a:ext cx="2526655" cy="400110"/>
          </a:xfrm>
          <a:prstGeom prst="rect">
            <a:avLst/>
          </a:prstGeom>
          <a:noFill/>
        </p:spPr>
        <p:txBody>
          <a:bodyPr wrap="square" rtlCol="0">
            <a:spAutoFit/>
          </a:bodyPr>
          <a:lstStyle/>
          <a:p>
            <a:r>
              <a:rPr lang="en-CA" sz="2000" dirty="0" smtClean="0">
                <a:solidFill>
                  <a:srgbClr val="FF0000"/>
                </a:solidFill>
              </a:rPr>
              <a:t>To be discussed later</a:t>
            </a:r>
          </a:p>
        </p:txBody>
      </p:sp>
    </p:spTree>
    <p:extLst>
      <p:ext uri="{BB962C8B-B14F-4D97-AF65-F5344CB8AC3E}">
        <p14:creationId xmlns:p14="http://schemas.microsoft.com/office/powerpoint/2010/main" val="12021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0636" y="0"/>
            <a:ext cx="11450728" cy="6858000"/>
          </a:xfrm>
          <a:prstGeom prst="rect">
            <a:avLst/>
          </a:prstGeom>
        </p:spPr>
      </p:pic>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54</a:t>
            </a:fld>
            <a:endParaRPr lang="en-US"/>
          </a:p>
        </p:txBody>
      </p:sp>
      <p:sp>
        <p:nvSpPr>
          <p:cNvPr id="6" name="Right Brace 5"/>
          <p:cNvSpPr/>
          <p:nvPr/>
        </p:nvSpPr>
        <p:spPr>
          <a:xfrm>
            <a:off x="8051468" y="857565"/>
            <a:ext cx="1102659" cy="79337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TextBox 6"/>
          <p:cNvSpPr txBox="1"/>
          <p:nvPr/>
        </p:nvSpPr>
        <p:spPr>
          <a:xfrm>
            <a:off x="9166484" y="1042915"/>
            <a:ext cx="2654880" cy="1938992"/>
          </a:xfrm>
          <a:prstGeom prst="rect">
            <a:avLst/>
          </a:prstGeom>
          <a:noFill/>
        </p:spPr>
        <p:txBody>
          <a:bodyPr wrap="square" rtlCol="0">
            <a:spAutoFit/>
          </a:bodyPr>
          <a:lstStyle/>
          <a:p>
            <a:r>
              <a:rPr lang="en-CA" sz="2000" dirty="0" smtClean="0">
                <a:solidFill>
                  <a:srgbClr val="FF0000"/>
                </a:solidFill>
              </a:rPr>
              <a:t>We know these blocks.</a:t>
            </a:r>
          </a:p>
          <a:p>
            <a:endParaRPr lang="en-CA" sz="2000" dirty="0">
              <a:solidFill>
                <a:srgbClr val="FF0000"/>
              </a:solidFill>
            </a:endParaRPr>
          </a:p>
          <a:p>
            <a:r>
              <a:rPr lang="en-CA" sz="2000" dirty="0" smtClean="0">
                <a:solidFill>
                  <a:srgbClr val="FF0000"/>
                </a:solidFill>
              </a:rPr>
              <a:t>Note the </a:t>
            </a:r>
            <a:r>
              <a:rPr lang="en-CA" sz="2000" dirty="0" smtClean="0">
                <a:solidFill>
                  <a:srgbClr val="FF0000"/>
                </a:solidFill>
                <a:latin typeface="Arial" charset="0"/>
                <a:ea typeface="Arial" charset="0"/>
                <a:cs typeface="Arial" charset="0"/>
              </a:rPr>
              <a:t>?</a:t>
            </a:r>
            <a:r>
              <a:rPr lang="en-CA" sz="2000" dirty="0" smtClean="0">
                <a:solidFill>
                  <a:srgbClr val="FF0000"/>
                </a:solidFill>
              </a:rPr>
              <a:t> at the end.</a:t>
            </a:r>
          </a:p>
          <a:p>
            <a:r>
              <a:rPr lang="en-CA" sz="2000" dirty="0" smtClean="0">
                <a:solidFill>
                  <a:srgbClr val="FF0000"/>
                </a:solidFill>
              </a:rPr>
              <a:t>This signifies that the block produces a logical value: True or False.</a:t>
            </a:r>
          </a:p>
        </p:txBody>
      </p:sp>
    </p:spTree>
    <p:extLst>
      <p:ext uri="{BB962C8B-B14F-4D97-AF65-F5344CB8AC3E}">
        <p14:creationId xmlns:p14="http://schemas.microsoft.com/office/powerpoint/2010/main" val="117833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0636" y="0"/>
            <a:ext cx="11450728" cy="6858000"/>
          </a:xfrm>
          <a:prstGeom prst="rect">
            <a:avLst/>
          </a:prstGeom>
        </p:spPr>
      </p:pic>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55</a:t>
            </a:fld>
            <a:endParaRPr lang="en-US"/>
          </a:p>
        </p:txBody>
      </p:sp>
      <p:sp>
        <p:nvSpPr>
          <p:cNvPr id="7" name="TextBox 6"/>
          <p:cNvSpPr txBox="1"/>
          <p:nvPr/>
        </p:nvSpPr>
        <p:spPr>
          <a:xfrm>
            <a:off x="9045146" y="1761056"/>
            <a:ext cx="2942362" cy="1015663"/>
          </a:xfrm>
          <a:prstGeom prst="rect">
            <a:avLst/>
          </a:prstGeom>
          <a:noFill/>
        </p:spPr>
        <p:txBody>
          <a:bodyPr wrap="square" rtlCol="0">
            <a:spAutoFit/>
          </a:bodyPr>
          <a:lstStyle/>
          <a:p>
            <a:r>
              <a:rPr lang="en-CA" sz="2000" dirty="0" smtClean="0">
                <a:solidFill>
                  <a:srgbClr val="FF0000"/>
                </a:solidFill>
              </a:rPr>
              <a:t>Indicates whether or not the centre of the robot is within the </a:t>
            </a:r>
            <a:r>
              <a:rPr lang="en-CA" sz="2000" b="1" dirty="0" smtClean="0">
                <a:solidFill>
                  <a:srgbClr val="FF0000"/>
                </a:solidFill>
              </a:rPr>
              <a:t>goal zone</a:t>
            </a:r>
            <a:r>
              <a:rPr lang="en-CA" sz="2000" dirty="0" smtClean="0">
                <a:solidFill>
                  <a:srgbClr val="FF0000"/>
                </a:solidFill>
              </a:rPr>
              <a:t>.</a:t>
            </a:r>
          </a:p>
        </p:txBody>
      </p:sp>
      <p:cxnSp>
        <p:nvCxnSpPr>
          <p:cNvPr id="8" name="Straight Arrow Connector 7"/>
          <p:cNvCxnSpPr/>
          <p:nvPr/>
        </p:nvCxnSpPr>
        <p:spPr>
          <a:xfrm flipH="1">
            <a:off x="7501389" y="1906210"/>
            <a:ext cx="1543757" cy="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rot="10800000">
            <a:off x="3200400" y="2776719"/>
            <a:ext cx="7558522" cy="12700"/>
          </a:xfrm>
          <a:prstGeom prst="curvedConnector3">
            <a:avLst/>
          </a:prstGeom>
          <a:ln w="31750">
            <a:solidFill>
              <a:srgbClr val="FF0000"/>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289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0636" y="0"/>
            <a:ext cx="11450728" cy="6858000"/>
          </a:xfrm>
          <a:prstGeom prst="rect">
            <a:avLst/>
          </a:prstGeom>
        </p:spPr>
      </p:pic>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56</a:t>
            </a:fld>
            <a:endParaRPr lang="en-US"/>
          </a:p>
        </p:txBody>
      </p:sp>
      <p:sp>
        <p:nvSpPr>
          <p:cNvPr id="7" name="TextBox 6"/>
          <p:cNvSpPr txBox="1"/>
          <p:nvPr/>
        </p:nvSpPr>
        <p:spPr>
          <a:xfrm>
            <a:off x="9045146" y="1761056"/>
            <a:ext cx="2942362" cy="1938992"/>
          </a:xfrm>
          <a:prstGeom prst="rect">
            <a:avLst/>
          </a:prstGeom>
          <a:noFill/>
        </p:spPr>
        <p:txBody>
          <a:bodyPr wrap="square" rtlCol="0">
            <a:spAutoFit/>
          </a:bodyPr>
          <a:lstStyle/>
          <a:p>
            <a:r>
              <a:rPr lang="en-CA" sz="2000" dirty="0" smtClean="0">
                <a:solidFill>
                  <a:srgbClr val="FF0000"/>
                </a:solidFill>
              </a:rPr>
              <a:t>Gives the number of red pucks in the sensor near the gripper.</a:t>
            </a:r>
          </a:p>
          <a:p>
            <a:endParaRPr lang="en-CA" sz="2000" dirty="0">
              <a:solidFill>
                <a:srgbClr val="FF0000"/>
              </a:solidFill>
            </a:endParaRPr>
          </a:p>
          <a:p>
            <a:r>
              <a:rPr lang="en-CA" sz="2000" dirty="0" smtClean="0">
                <a:solidFill>
                  <a:srgbClr val="FF0000"/>
                </a:solidFill>
              </a:rPr>
              <a:t>The result is a number,</a:t>
            </a:r>
          </a:p>
          <a:p>
            <a:r>
              <a:rPr lang="en-CA" sz="2000" dirty="0" smtClean="0">
                <a:solidFill>
                  <a:srgbClr val="FF0000"/>
                </a:solidFill>
              </a:rPr>
              <a:t>not a logical value.</a:t>
            </a:r>
          </a:p>
        </p:txBody>
      </p:sp>
      <p:cxnSp>
        <p:nvCxnSpPr>
          <p:cNvPr id="8" name="Straight Arrow Connector 7"/>
          <p:cNvCxnSpPr/>
          <p:nvPr/>
        </p:nvCxnSpPr>
        <p:spPr>
          <a:xfrm flipH="1">
            <a:off x="8413134" y="2326340"/>
            <a:ext cx="632012" cy="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3171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0636" y="0"/>
            <a:ext cx="11450728" cy="6858000"/>
          </a:xfrm>
          <a:prstGeom prst="rect">
            <a:avLst/>
          </a:prstGeom>
        </p:spPr>
      </p:pic>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57</a:t>
            </a:fld>
            <a:endParaRPr lang="en-US"/>
          </a:p>
        </p:txBody>
      </p:sp>
      <p:sp>
        <p:nvSpPr>
          <p:cNvPr id="7" name="TextBox 6"/>
          <p:cNvSpPr txBox="1"/>
          <p:nvPr/>
        </p:nvSpPr>
        <p:spPr>
          <a:xfrm>
            <a:off x="9144000" y="2252058"/>
            <a:ext cx="2942362" cy="1015663"/>
          </a:xfrm>
          <a:prstGeom prst="rect">
            <a:avLst/>
          </a:prstGeom>
          <a:noFill/>
        </p:spPr>
        <p:txBody>
          <a:bodyPr wrap="square" rtlCol="0">
            <a:spAutoFit/>
          </a:bodyPr>
          <a:lstStyle/>
          <a:p>
            <a:r>
              <a:rPr lang="en-CA" sz="2000" dirty="0" smtClean="0">
                <a:solidFill>
                  <a:srgbClr val="FF0000"/>
                </a:solidFill>
              </a:rPr>
              <a:t>Logical value indicating whether a puck is currently held or not</a:t>
            </a:r>
          </a:p>
        </p:txBody>
      </p:sp>
      <p:cxnSp>
        <p:nvCxnSpPr>
          <p:cNvPr id="8" name="Straight Arrow Connector 7"/>
          <p:cNvCxnSpPr/>
          <p:nvPr/>
        </p:nvCxnSpPr>
        <p:spPr>
          <a:xfrm flipH="1">
            <a:off x="7474495" y="2779181"/>
            <a:ext cx="1642611" cy="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4248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31136" y="2672463"/>
            <a:ext cx="7729728" cy="1188720"/>
          </a:xfrm>
        </p:spPr>
        <p:txBody>
          <a:bodyPr/>
          <a:lstStyle/>
          <a:p>
            <a:r>
              <a:rPr lang="en-CA" dirty="0" smtClean="0"/>
              <a:t>“ACTIONS” Category</a:t>
            </a:r>
            <a:endParaRPr lang="en-CA" dirty="0"/>
          </a:p>
        </p:txBody>
      </p:sp>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58</a:t>
            </a:fld>
            <a:endParaRPr lang="en-US"/>
          </a:p>
        </p:txBody>
      </p:sp>
    </p:spTree>
    <p:extLst>
      <p:ext uri="{BB962C8B-B14F-4D97-AF65-F5344CB8AC3E}">
        <p14:creationId xmlns:p14="http://schemas.microsoft.com/office/powerpoint/2010/main" val="2375657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09687" y="0"/>
            <a:ext cx="9572625" cy="6858000"/>
          </a:xfrm>
          <a:prstGeom prst="rect">
            <a:avLst/>
          </a:prstGeom>
        </p:spPr>
      </p:pic>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a:xfrm>
            <a:off x="10820716" y="6277735"/>
            <a:ext cx="365760" cy="365760"/>
          </a:xfrm>
        </p:spPr>
        <p:txBody>
          <a:bodyPr/>
          <a:lstStyle/>
          <a:p>
            <a:fld id="{3A5A74ED-6A13-9D44-9952-CB1E1353BB4A}" type="slidenum">
              <a:rPr lang="en-US" smtClean="0"/>
              <a:t>59</a:t>
            </a:fld>
            <a:endParaRPr lang="en-US"/>
          </a:p>
        </p:txBody>
      </p:sp>
      <p:cxnSp>
        <p:nvCxnSpPr>
          <p:cNvPr id="5" name="Straight Arrow Connector 4"/>
          <p:cNvCxnSpPr/>
          <p:nvPr/>
        </p:nvCxnSpPr>
        <p:spPr>
          <a:xfrm flipH="1" flipV="1">
            <a:off x="5208839" y="212609"/>
            <a:ext cx="486163"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699992" y="5137988"/>
            <a:ext cx="1772598" cy="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695002" y="13301"/>
            <a:ext cx="5187310" cy="400110"/>
          </a:xfrm>
          <a:prstGeom prst="rect">
            <a:avLst/>
          </a:prstGeom>
          <a:noFill/>
        </p:spPr>
        <p:txBody>
          <a:bodyPr wrap="square" rtlCol="0">
            <a:spAutoFit/>
          </a:bodyPr>
          <a:lstStyle/>
          <a:p>
            <a:r>
              <a:rPr lang="en-CA" sz="2000" dirty="0" smtClean="0">
                <a:solidFill>
                  <a:srgbClr val="FF0000"/>
                </a:solidFill>
              </a:rPr>
              <a:t>Sets forward </a:t>
            </a:r>
            <a:r>
              <a:rPr lang="en-CA" sz="2000" smtClean="0">
                <a:solidFill>
                  <a:srgbClr val="FF0000"/>
                </a:solidFill>
              </a:rPr>
              <a:t>and angular speeds (as we’ve seen)</a:t>
            </a:r>
            <a:endParaRPr lang="en-CA" sz="2000" dirty="0" smtClean="0">
              <a:solidFill>
                <a:srgbClr val="FF0000"/>
              </a:solidFill>
            </a:endParaRPr>
          </a:p>
        </p:txBody>
      </p:sp>
      <p:sp>
        <p:nvSpPr>
          <p:cNvPr id="10" name="TextBox 9"/>
          <p:cNvSpPr txBox="1"/>
          <p:nvPr/>
        </p:nvSpPr>
        <p:spPr>
          <a:xfrm>
            <a:off x="5483527" y="4784045"/>
            <a:ext cx="2942362" cy="707886"/>
          </a:xfrm>
          <a:prstGeom prst="rect">
            <a:avLst/>
          </a:prstGeom>
          <a:noFill/>
        </p:spPr>
        <p:txBody>
          <a:bodyPr wrap="square" rtlCol="0">
            <a:spAutoFit/>
          </a:bodyPr>
          <a:lstStyle/>
          <a:p>
            <a:r>
              <a:rPr lang="en-CA" sz="2000" dirty="0" smtClean="0">
                <a:solidFill>
                  <a:srgbClr val="FF0000"/>
                </a:solidFill>
              </a:rPr>
              <a:t>Causes the controller to</a:t>
            </a:r>
          </a:p>
          <a:p>
            <a:r>
              <a:rPr lang="en-CA" sz="2000" dirty="0" smtClean="0">
                <a:solidFill>
                  <a:srgbClr val="FF0000"/>
                </a:solidFill>
              </a:rPr>
              <a:t>execute for one time step</a:t>
            </a:r>
          </a:p>
        </p:txBody>
      </p:sp>
      <p:cxnSp>
        <p:nvCxnSpPr>
          <p:cNvPr id="11" name="Straight Arrow Connector 10"/>
          <p:cNvCxnSpPr/>
          <p:nvPr/>
        </p:nvCxnSpPr>
        <p:spPr>
          <a:xfrm flipH="1">
            <a:off x="4060026" y="4055076"/>
            <a:ext cx="1474349" cy="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31808" y="3725844"/>
            <a:ext cx="2942362" cy="707886"/>
          </a:xfrm>
          <a:prstGeom prst="rect">
            <a:avLst/>
          </a:prstGeom>
          <a:noFill/>
        </p:spPr>
        <p:txBody>
          <a:bodyPr wrap="square" rtlCol="0">
            <a:spAutoFit/>
          </a:bodyPr>
          <a:lstStyle/>
          <a:p>
            <a:r>
              <a:rPr lang="en-CA" sz="2000" dirty="0" smtClean="0">
                <a:solidFill>
                  <a:srgbClr val="FF0000"/>
                </a:solidFill>
              </a:rPr>
              <a:t>Displays the given text on top of the robot</a:t>
            </a:r>
          </a:p>
        </p:txBody>
      </p:sp>
      <p:cxnSp>
        <p:nvCxnSpPr>
          <p:cNvPr id="12" name="Straight Arrow Connector 11"/>
          <p:cNvCxnSpPr/>
          <p:nvPr/>
        </p:nvCxnSpPr>
        <p:spPr>
          <a:xfrm flipH="1" flipV="1">
            <a:off x="4831492" y="754065"/>
            <a:ext cx="863511" cy="302423"/>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95001" y="857178"/>
            <a:ext cx="6402263" cy="2246769"/>
          </a:xfrm>
          <a:prstGeom prst="rect">
            <a:avLst/>
          </a:prstGeom>
          <a:noFill/>
          <a:ln w="12700">
            <a:solidFill>
              <a:schemeClr val="tx1"/>
            </a:solidFill>
          </a:ln>
        </p:spPr>
        <p:txBody>
          <a:bodyPr wrap="square" rtlCol="0">
            <a:spAutoFit/>
          </a:bodyPr>
          <a:lstStyle/>
          <a:p>
            <a:r>
              <a:rPr lang="en-CA" sz="2000" dirty="0" smtClean="0">
                <a:solidFill>
                  <a:srgbClr val="FF0000"/>
                </a:solidFill>
              </a:rPr>
              <a:t>After “Execute”, holds the last commanded speed for this number of milliseconds.  Very useful for extended actions such as backing away from something or turning by a desired angle.</a:t>
            </a:r>
          </a:p>
          <a:p>
            <a:endParaRPr lang="en-CA" sz="2000" dirty="0">
              <a:solidFill>
                <a:srgbClr val="FF0000"/>
              </a:solidFill>
            </a:endParaRPr>
          </a:p>
          <a:p>
            <a:r>
              <a:rPr lang="en-CA" sz="2000" dirty="0" smtClean="0">
                <a:solidFill>
                  <a:srgbClr val="FF0000"/>
                </a:solidFill>
              </a:rPr>
              <a:t>Note that while a speed is held, the controller is essentially frozen and cannot receive sensor data.</a:t>
            </a:r>
          </a:p>
        </p:txBody>
      </p:sp>
      <p:sp>
        <p:nvSpPr>
          <p:cNvPr id="16" name="TextBox 15"/>
          <p:cNvSpPr txBox="1"/>
          <p:nvPr/>
        </p:nvSpPr>
        <p:spPr>
          <a:xfrm>
            <a:off x="4147751" y="1090111"/>
            <a:ext cx="1446986" cy="1015663"/>
          </a:xfrm>
          <a:prstGeom prst="rect">
            <a:avLst/>
          </a:prstGeom>
          <a:noFill/>
        </p:spPr>
        <p:txBody>
          <a:bodyPr wrap="square" rtlCol="0">
            <a:spAutoFit/>
          </a:bodyPr>
          <a:lstStyle/>
          <a:p>
            <a:r>
              <a:rPr lang="en-CA" sz="2000" dirty="0" smtClean="0">
                <a:solidFill>
                  <a:srgbClr val="FF0000"/>
                </a:solidFill>
              </a:rPr>
              <a:t>Activate / deactivate the gripper</a:t>
            </a:r>
          </a:p>
        </p:txBody>
      </p:sp>
      <p:sp>
        <p:nvSpPr>
          <p:cNvPr id="17" name="Right Brace 16"/>
          <p:cNvSpPr/>
          <p:nvPr/>
        </p:nvSpPr>
        <p:spPr>
          <a:xfrm>
            <a:off x="3880020" y="1077754"/>
            <a:ext cx="255375" cy="1015663"/>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130346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3673929"/>
            <a:ext cx="10054834" cy="2595417"/>
          </a:xfrm>
        </p:spPr>
        <p:txBody>
          <a:bodyPr>
            <a:noAutofit/>
          </a:bodyPr>
          <a:lstStyle/>
          <a:p>
            <a:r>
              <a:rPr lang="en-US" sz="3200" smtClean="0"/>
              <a:t>“Swarm </a:t>
            </a:r>
            <a:r>
              <a:rPr lang="en-US" sz="3200"/>
              <a:t>robotics is the study of how </a:t>
            </a:r>
            <a:r>
              <a:rPr lang="en-US" sz="3200">
                <a:solidFill>
                  <a:srgbClr val="FF0000"/>
                </a:solidFill>
              </a:rPr>
              <a:t>a large number of relatively simple </a:t>
            </a:r>
            <a:r>
              <a:rPr lang="en-US" sz="3200" strike="sngStrike">
                <a:solidFill>
                  <a:srgbClr val="FF0000"/>
                </a:solidFill>
              </a:rPr>
              <a:t>physically embodied agents</a:t>
            </a:r>
            <a:r>
              <a:rPr lang="en-US" sz="3200"/>
              <a:t> can be designed such that a desired collective behavior emerges from the local interactions among the agents and between the agents and the environment</a:t>
            </a:r>
            <a:r>
              <a:rPr lang="en-US" sz="3200" smtClean="0"/>
              <a:t>.”</a:t>
            </a:r>
            <a:endParaRPr lang="en-US" sz="280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6</a:t>
            </a:fld>
            <a:endParaRPr lang="en-US"/>
          </a:p>
        </p:txBody>
      </p:sp>
      <p:sp>
        <p:nvSpPr>
          <p:cNvPr id="11" name="TextBox 10"/>
          <p:cNvSpPr txBox="1"/>
          <p:nvPr/>
        </p:nvSpPr>
        <p:spPr>
          <a:xfrm>
            <a:off x="4049486" y="4147454"/>
            <a:ext cx="4506685" cy="584775"/>
          </a:xfrm>
          <a:prstGeom prst="rect">
            <a:avLst/>
          </a:prstGeom>
          <a:solidFill>
            <a:schemeClr val="bg1">
              <a:lumMod val="95000"/>
              <a:alpha val="71000"/>
            </a:schemeClr>
          </a:solidFill>
        </p:spPr>
        <p:txBody>
          <a:bodyPr wrap="square" rtlCol="0">
            <a:spAutoFit/>
          </a:bodyPr>
          <a:lstStyle/>
          <a:p>
            <a:pPr algn="ctr"/>
            <a:r>
              <a:rPr lang="en-US" sz="3200" b="1" smtClean="0">
                <a:solidFill>
                  <a:srgbClr val="7030A0"/>
                </a:solidFill>
              </a:rPr>
              <a:t>robots</a:t>
            </a:r>
            <a:endParaRPr lang="en-US" sz="3200" b="1">
              <a:solidFill>
                <a:srgbClr val="7030A0"/>
              </a:solidFill>
            </a:endParaRPr>
          </a:p>
        </p:txBody>
      </p:sp>
    </p:spTree>
    <p:extLst>
      <p:ext uri="{BB962C8B-B14F-4D97-AF65-F5344CB8AC3E}">
        <p14:creationId xmlns:p14="http://schemas.microsoft.com/office/powerpoint/2010/main" val="9739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09687" y="0"/>
            <a:ext cx="9572625" cy="6858000"/>
          </a:xfrm>
          <a:prstGeom prst="rect">
            <a:avLst/>
          </a:prstGeom>
        </p:spPr>
      </p:pic>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a:xfrm>
            <a:off x="10820716" y="6277735"/>
            <a:ext cx="365760" cy="365760"/>
          </a:xfrm>
        </p:spPr>
        <p:txBody>
          <a:bodyPr/>
          <a:lstStyle/>
          <a:p>
            <a:fld id="{3A5A74ED-6A13-9D44-9952-CB1E1353BB4A}" type="slidenum">
              <a:rPr lang="en-US" smtClean="0"/>
              <a:t>60</a:t>
            </a:fld>
            <a:endParaRPr lang="en-US"/>
          </a:p>
        </p:txBody>
      </p:sp>
      <p:sp>
        <p:nvSpPr>
          <p:cNvPr id="15" name="Rectangle 14"/>
          <p:cNvSpPr/>
          <p:nvPr/>
        </p:nvSpPr>
        <p:spPr>
          <a:xfrm>
            <a:off x="2371414" y="2155387"/>
            <a:ext cx="2410650" cy="16134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2371414" y="4310775"/>
            <a:ext cx="2534218" cy="582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p:cNvSpPr txBox="1"/>
          <p:nvPr/>
        </p:nvSpPr>
        <p:spPr>
          <a:xfrm>
            <a:off x="5633406" y="2686369"/>
            <a:ext cx="5187310" cy="400110"/>
          </a:xfrm>
          <a:prstGeom prst="rect">
            <a:avLst/>
          </a:prstGeom>
          <a:noFill/>
        </p:spPr>
        <p:txBody>
          <a:bodyPr wrap="square" rtlCol="0">
            <a:spAutoFit/>
          </a:bodyPr>
          <a:lstStyle/>
          <a:p>
            <a:r>
              <a:rPr lang="en-CA" sz="2000" dirty="0" smtClean="0">
                <a:solidFill>
                  <a:srgbClr val="FF0000"/>
                </a:solidFill>
              </a:rPr>
              <a:t>Remaining action blocks will be described later</a:t>
            </a:r>
          </a:p>
        </p:txBody>
      </p:sp>
    </p:spTree>
    <p:extLst>
      <p:ext uri="{BB962C8B-B14F-4D97-AF65-F5344CB8AC3E}">
        <p14:creationId xmlns:p14="http://schemas.microsoft.com/office/powerpoint/2010/main" val="16067197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31136" y="2672463"/>
            <a:ext cx="7729728" cy="1188720"/>
          </a:xfrm>
        </p:spPr>
        <p:txBody>
          <a:bodyPr/>
          <a:lstStyle/>
          <a:p>
            <a:r>
              <a:rPr lang="en-CA" dirty="0" smtClean="0"/>
              <a:t>“LOGIC” Category</a:t>
            </a:r>
            <a:endParaRPr lang="en-CA" dirty="0"/>
          </a:p>
        </p:txBody>
      </p:sp>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61</a:t>
            </a:fld>
            <a:endParaRPr lang="en-US"/>
          </a:p>
        </p:txBody>
      </p:sp>
    </p:spTree>
    <p:extLst>
      <p:ext uri="{BB962C8B-B14F-4D97-AF65-F5344CB8AC3E}">
        <p14:creationId xmlns:p14="http://schemas.microsoft.com/office/powerpoint/2010/main" val="3562502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62</a:t>
            </a:fld>
            <a:endParaRPr lang="en-US"/>
          </a:p>
        </p:txBody>
      </p:sp>
      <p:pic>
        <p:nvPicPr>
          <p:cNvPr id="4" name="Picture 3"/>
          <p:cNvPicPr>
            <a:picLocks noChangeAspect="1"/>
          </p:cNvPicPr>
          <p:nvPr/>
        </p:nvPicPr>
        <p:blipFill>
          <a:blip r:embed="rId2"/>
          <a:stretch>
            <a:fillRect/>
          </a:stretch>
        </p:blipFill>
        <p:spPr>
          <a:xfrm>
            <a:off x="1600200" y="0"/>
            <a:ext cx="7949045" cy="6858000"/>
          </a:xfrm>
          <a:prstGeom prst="rect">
            <a:avLst/>
          </a:prstGeom>
        </p:spPr>
      </p:pic>
      <p:cxnSp>
        <p:nvCxnSpPr>
          <p:cNvPr id="5" name="Straight Arrow Connector 4"/>
          <p:cNvCxnSpPr/>
          <p:nvPr/>
        </p:nvCxnSpPr>
        <p:spPr>
          <a:xfrm flipH="1" flipV="1">
            <a:off x="3657600" y="389960"/>
            <a:ext cx="1492625"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61160" y="143592"/>
            <a:ext cx="4130757" cy="707886"/>
          </a:xfrm>
          <a:prstGeom prst="rect">
            <a:avLst/>
          </a:prstGeom>
          <a:noFill/>
        </p:spPr>
        <p:txBody>
          <a:bodyPr wrap="square" rtlCol="0">
            <a:spAutoFit/>
          </a:bodyPr>
          <a:lstStyle/>
          <a:p>
            <a:r>
              <a:rPr lang="en-CA" sz="2000" dirty="0" smtClean="0">
                <a:solidFill>
                  <a:srgbClr val="FF0000"/>
                </a:solidFill>
              </a:rPr>
              <a:t>The conditional block.  Configure by</a:t>
            </a:r>
          </a:p>
          <a:p>
            <a:r>
              <a:rPr lang="en-CA" sz="2000" dirty="0" smtClean="0">
                <a:solidFill>
                  <a:srgbClr val="FF0000"/>
                </a:solidFill>
              </a:rPr>
              <a:t>clicking star.  </a:t>
            </a:r>
            <a:r>
              <a:rPr lang="en-CA" sz="2000" b="1" dirty="0" smtClean="0">
                <a:solidFill>
                  <a:srgbClr val="FF0000"/>
                </a:solidFill>
              </a:rPr>
              <a:t>Super important!</a:t>
            </a:r>
          </a:p>
        </p:txBody>
      </p:sp>
      <p:cxnSp>
        <p:nvCxnSpPr>
          <p:cNvPr id="7" name="Straight Arrow Connector 6"/>
          <p:cNvCxnSpPr/>
          <p:nvPr/>
        </p:nvCxnSpPr>
        <p:spPr>
          <a:xfrm flipH="1">
            <a:off x="3971366" y="1201266"/>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68801" y="996909"/>
            <a:ext cx="4130757" cy="1323439"/>
          </a:xfrm>
          <a:prstGeom prst="rect">
            <a:avLst/>
          </a:prstGeom>
          <a:noFill/>
        </p:spPr>
        <p:txBody>
          <a:bodyPr wrap="square" rtlCol="0">
            <a:spAutoFit/>
          </a:bodyPr>
          <a:lstStyle/>
          <a:p>
            <a:r>
              <a:rPr lang="en-CA" sz="2000" dirty="0" smtClean="0">
                <a:solidFill>
                  <a:srgbClr val="FF0000"/>
                </a:solidFill>
              </a:rPr>
              <a:t>Relational operator.  Compares the two number blocks and produces a logical value.  By default tests numbers for equality, but this can be configured: </a:t>
            </a:r>
          </a:p>
        </p:txBody>
      </p:sp>
      <p:pic>
        <p:nvPicPr>
          <p:cNvPr id="15" name="Picture 14"/>
          <p:cNvPicPr>
            <a:picLocks noChangeAspect="1"/>
          </p:cNvPicPr>
          <p:nvPr/>
        </p:nvPicPr>
        <p:blipFill>
          <a:blip r:embed="rId3"/>
          <a:stretch>
            <a:fillRect/>
          </a:stretch>
        </p:blipFill>
        <p:spPr>
          <a:xfrm>
            <a:off x="6199603" y="2300136"/>
            <a:ext cx="2032000" cy="2298700"/>
          </a:xfrm>
          <a:prstGeom prst="rect">
            <a:avLst/>
          </a:prstGeom>
        </p:spPr>
      </p:pic>
    </p:spTree>
    <p:extLst>
      <p:ext uri="{BB962C8B-B14F-4D97-AF65-F5344CB8AC3E}">
        <p14:creationId xmlns:p14="http://schemas.microsoft.com/office/powerpoint/2010/main" val="19840371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63</a:t>
            </a:fld>
            <a:endParaRPr lang="en-US"/>
          </a:p>
        </p:txBody>
      </p:sp>
      <p:pic>
        <p:nvPicPr>
          <p:cNvPr id="4" name="Picture 3"/>
          <p:cNvPicPr>
            <a:picLocks noChangeAspect="1"/>
          </p:cNvPicPr>
          <p:nvPr/>
        </p:nvPicPr>
        <p:blipFill>
          <a:blip r:embed="rId2"/>
          <a:stretch>
            <a:fillRect/>
          </a:stretch>
        </p:blipFill>
        <p:spPr>
          <a:xfrm>
            <a:off x="1600200" y="0"/>
            <a:ext cx="7949045" cy="6858000"/>
          </a:xfrm>
          <a:prstGeom prst="rect">
            <a:avLst/>
          </a:prstGeom>
        </p:spPr>
      </p:pic>
      <p:cxnSp>
        <p:nvCxnSpPr>
          <p:cNvPr id="7" name="Straight Arrow Connector 6"/>
          <p:cNvCxnSpPr/>
          <p:nvPr/>
        </p:nvCxnSpPr>
        <p:spPr>
          <a:xfrm flipH="1">
            <a:off x="4150662" y="1783974"/>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89824" y="768310"/>
            <a:ext cx="4130757" cy="1631216"/>
          </a:xfrm>
          <a:prstGeom prst="rect">
            <a:avLst/>
          </a:prstGeom>
          <a:noFill/>
        </p:spPr>
        <p:txBody>
          <a:bodyPr wrap="square" rtlCol="0">
            <a:spAutoFit/>
          </a:bodyPr>
          <a:lstStyle/>
          <a:p>
            <a:r>
              <a:rPr lang="en-CA" sz="2000" dirty="0" smtClean="0">
                <a:solidFill>
                  <a:srgbClr val="FF0000"/>
                </a:solidFill>
              </a:rPr>
              <a:t>Compares logical values.  The two slots are for the logical blocks to compare.  By default, produces True only if both values are True, but this can be configured:</a:t>
            </a:r>
          </a:p>
        </p:txBody>
      </p:sp>
      <p:sp>
        <p:nvSpPr>
          <p:cNvPr id="13" name="TextBox 12"/>
          <p:cNvSpPr txBox="1"/>
          <p:nvPr/>
        </p:nvSpPr>
        <p:spPr>
          <a:xfrm>
            <a:off x="5289825" y="3683133"/>
            <a:ext cx="4170454" cy="1015663"/>
          </a:xfrm>
          <a:prstGeom prst="rect">
            <a:avLst/>
          </a:prstGeom>
          <a:noFill/>
        </p:spPr>
        <p:txBody>
          <a:bodyPr wrap="square" rtlCol="0">
            <a:spAutoFit/>
          </a:bodyPr>
          <a:lstStyle/>
          <a:p>
            <a:r>
              <a:rPr lang="en-CA" sz="2000" dirty="0" smtClean="0">
                <a:solidFill>
                  <a:srgbClr val="FF0000"/>
                </a:solidFill>
              </a:rPr>
              <a:t>and:  True only if both inputs are True</a:t>
            </a:r>
          </a:p>
          <a:p>
            <a:endParaRPr lang="en-CA" sz="2000" dirty="0">
              <a:solidFill>
                <a:srgbClr val="FF0000"/>
              </a:solidFill>
            </a:endParaRPr>
          </a:p>
          <a:p>
            <a:r>
              <a:rPr lang="en-CA" sz="2000" dirty="0" smtClean="0">
                <a:solidFill>
                  <a:srgbClr val="FF0000"/>
                </a:solidFill>
              </a:rPr>
              <a:t>or:  True if one or both inputs are True</a:t>
            </a:r>
          </a:p>
        </p:txBody>
      </p:sp>
      <p:pic>
        <p:nvPicPr>
          <p:cNvPr id="8" name="Picture 7"/>
          <p:cNvPicPr>
            <a:picLocks noChangeAspect="1"/>
          </p:cNvPicPr>
          <p:nvPr/>
        </p:nvPicPr>
        <p:blipFill>
          <a:blip r:embed="rId3"/>
          <a:stretch>
            <a:fillRect/>
          </a:stretch>
        </p:blipFill>
        <p:spPr>
          <a:xfrm>
            <a:off x="5858809" y="2406844"/>
            <a:ext cx="2222500" cy="1117600"/>
          </a:xfrm>
          <a:prstGeom prst="rect">
            <a:avLst/>
          </a:prstGeom>
        </p:spPr>
      </p:pic>
    </p:spTree>
    <p:extLst>
      <p:ext uri="{BB962C8B-B14F-4D97-AF65-F5344CB8AC3E}">
        <p14:creationId xmlns:p14="http://schemas.microsoft.com/office/powerpoint/2010/main" val="2479043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0" y="0"/>
            <a:ext cx="7949045" cy="6858000"/>
          </a:xfrm>
          <a:prstGeom prst="rect">
            <a:avLst/>
          </a:prstGeom>
        </p:spPr>
      </p:pic>
      <p:sp>
        <p:nvSpPr>
          <p:cNvPr id="16" name="Rectangle 15"/>
          <p:cNvSpPr/>
          <p:nvPr/>
        </p:nvSpPr>
        <p:spPr>
          <a:xfrm>
            <a:off x="4249271" y="0"/>
            <a:ext cx="79427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64</a:t>
            </a:fld>
            <a:endParaRPr lang="en-US"/>
          </a:p>
        </p:txBody>
      </p:sp>
      <p:cxnSp>
        <p:nvCxnSpPr>
          <p:cNvPr id="7" name="Straight Arrow Connector 6"/>
          <p:cNvCxnSpPr/>
          <p:nvPr/>
        </p:nvCxnSpPr>
        <p:spPr>
          <a:xfrm flipH="1">
            <a:off x="3490718" y="1544309"/>
            <a:ext cx="1178858" cy="855217"/>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69576" y="1228414"/>
            <a:ext cx="4130757" cy="1015663"/>
          </a:xfrm>
          <a:prstGeom prst="rect">
            <a:avLst/>
          </a:prstGeom>
          <a:noFill/>
        </p:spPr>
        <p:txBody>
          <a:bodyPr wrap="square" rtlCol="0">
            <a:spAutoFit/>
          </a:bodyPr>
          <a:lstStyle/>
          <a:p>
            <a:r>
              <a:rPr lang="en-CA" sz="2000" dirty="0" smtClean="0">
                <a:solidFill>
                  <a:srgbClr val="FF0000"/>
                </a:solidFill>
              </a:rPr>
              <a:t>Negates a logical value: </a:t>
            </a:r>
          </a:p>
          <a:p>
            <a:r>
              <a:rPr lang="en-CA" sz="2000" dirty="0" smtClean="0">
                <a:solidFill>
                  <a:srgbClr val="FF0000"/>
                </a:solidFill>
              </a:rPr>
              <a:t> - True becomes False</a:t>
            </a:r>
          </a:p>
          <a:p>
            <a:r>
              <a:rPr lang="en-CA" sz="2000" dirty="0">
                <a:solidFill>
                  <a:srgbClr val="FF0000"/>
                </a:solidFill>
              </a:rPr>
              <a:t> </a:t>
            </a:r>
            <a:r>
              <a:rPr lang="en-CA" sz="2000" dirty="0" smtClean="0">
                <a:solidFill>
                  <a:srgbClr val="FF0000"/>
                </a:solidFill>
              </a:rPr>
              <a:t>- False becomes True</a:t>
            </a:r>
          </a:p>
        </p:txBody>
      </p:sp>
      <p:cxnSp>
        <p:nvCxnSpPr>
          <p:cNvPr id="9" name="Straight Arrow Connector 8"/>
          <p:cNvCxnSpPr/>
          <p:nvPr/>
        </p:nvCxnSpPr>
        <p:spPr>
          <a:xfrm flipH="1">
            <a:off x="3602776" y="2901549"/>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710353" y="3668031"/>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26408" y="2683425"/>
            <a:ext cx="4626873" cy="400110"/>
          </a:xfrm>
          <a:prstGeom prst="rect">
            <a:avLst/>
          </a:prstGeom>
          <a:noFill/>
        </p:spPr>
        <p:txBody>
          <a:bodyPr wrap="square" rtlCol="0">
            <a:spAutoFit/>
          </a:bodyPr>
          <a:lstStyle/>
          <a:p>
            <a:r>
              <a:rPr lang="en-CA" sz="2000" dirty="0" smtClean="0">
                <a:solidFill>
                  <a:srgbClr val="FF0000"/>
                </a:solidFill>
              </a:rPr>
              <a:t>Always produces True (or </a:t>
            </a:r>
            <a:r>
              <a:rPr lang="en-CA" sz="2000" smtClean="0">
                <a:solidFill>
                  <a:srgbClr val="FF0000"/>
                </a:solidFill>
              </a:rPr>
              <a:t>False if selected)</a:t>
            </a:r>
            <a:endParaRPr lang="en-CA" sz="2000" dirty="0" smtClean="0">
              <a:solidFill>
                <a:srgbClr val="FF0000"/>
              </a:solidFill>
            </a:endParaRPr>
          </a:p>
        </p:txBody>
      </p:sp>
      <p:pic>
        <p:nvPicPr>
          <p:cNvPr id="6" name="Picture 5"/>
          <p:cNvPicPr>
            <a:picLocks noChangeAspect="1"/>
          </p:cNvPicPr>
          <p:nvPr/>
        </p:nvPicPr>
        <p:blipFill>
          <a:blip r:embed="rId4"/>
          <a:stretch>
            <a:fillRect/>
          </a:stretch>
        </p:blipFill>
        <p:spPr>
          <a:xfrm>
            <a:off x="5895415" y="4948464"/>
            <a:ext cx="3924300" cy="1092200"/>
          </a:xfrm>
          <a:prstGeom prst="rect">
            <a:avLst/>
          </a:prstGeom>
        </p:spPr>
      </p:pic>
      <p:pic>
        <p:nvPicPr>
          <p:cNvPr id="15" name="Picture 14"/>
          <p:cNvPicPr>
            <a:picLocks noChangeAspect="1"/>
          </p:cNvPicPr>
          <p:nvPr/>
        </p:nvPicPr>
        <p:blipFill>
          <a:blip r:embed="rId5"/>
          <a:stretch>
            <a:fillRect/>
          </a:stretch>
        </p:blipFill>
        <p:spPr>
          <a:xfrm>
            <a:off x="-26893" y="6082634"/>
            <a:ext cx="12192000" cy="645197"/>
          </a:xfrm>
          <a:prstGeom prst="rect">
            <a:avLst/>
          </a:prstGeom>
        </p:spPr>
      </p:pic>
      <p:sp>
        <p:nvSpPr>
          <p:cNvPr id="14" name="TextBox 13"/>
          <p:cNvSpPr txBox="1"/>
          <p:nvPr/>
        </p:nvSpPr>
        <p:spPr>
          <a:xfrm>
            <a:off x="4938952" y="3429000"/>
            <a:ext cx="7149954" cy="1631216"/>
          </a:xfrm>
          <a:prstGeom prst="rect">
            <a:avLst/>
          </a:prstGeom>
          <a:solidFill>
            <a:schemeClr val="bg1"/>
          </a:solidFill>
        </p:spPr>
        <p:txBody>
          <a:bodyPr wrap="square" rtlCol="0">
            <a:spAutoFit/>
          </a:bodyPr>
          <a:lstStyle/>
          <a:p>
            <a:r>
              <a:rPr lang="en-CA" sz="2000" dirty="0" smtClean="0">
                <a:solidFill>
                  <a:srgbClr val="FF0000"/>
                </a:solidFill>
              </a:rPr>
              <a:t>(I’ve never used this... but you might like it)</a:t>
            </a:r>
          </a:p>
          <a:p>
            <a:endParaRPr lang="en-CA" sz="2000" dirty="0">
              <a:solidFill>
                <a:srgbClr val="FF0000"/>
              </a:solidFill>
            </a:endParaRPr>
          </a:p>
          <a:p>
            <a:r>
              <a:rPr lang="en-CA" sz="2000" dirty="0" smtClean="0">
                <a:solidFill>
                  <a:srgbClr val="FF0000"/>
                </a:solidFill>
              </a:rPr>
              <a:t>If the “test” condition is true, returns the same logical value as the “if true” condition.  Otherwise, returns the same logical value as</a:t>
            </a:r>
          </a:p>
          <a:p>
            <a:r>
              <a:rPr lang="en-CA" sz="2000" dirty="0" smtClean="0">
                <a:solidFill>
                  <a:srgbClr val="FF0000"/>
                </a:solidFill>
              </a:rPr>
              <a:t>the “if false” condition.  e.g. the following commands are equivalent:</a:t>
            </a:r>
            <a:endParaRPr lang="en-CA" sz="2000" dirty="0">
              <a:solidFill>
                <a:srgbClr val="FF0000"/>
              </a:solidFill>
            </a:endParaRPr>
          </a:p>
        </p:txBody>
      </p:sp>
    </p:spTree>
    <p:extLst>
      <p:ext uri="{BB962C8B-B14F-4D97-AF65-F5344CB8AC3E}">
        <p14:creationId xmlns:p14="http://schemas.microsoft.com/office/powerpoint/2010/main" val="20160896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31136" y="104084"/>
            <a:ext cx="7729728" cy="1188720"/>
          </a:xfrm>
        </p:spPr>
        <p:txBody>
          <a:bodyPr/>
          <a:lstStyle/>
          <a:p>
            <a:r>
              <a:rPr lang="en-CA" dirty="0" smtClean="0"/>
              <a:t>Boolean Expressions</a:t>
            </a:r>
            <a:endParaRPr lang="en-CA" dirty="0"/>
          </a:p>
        </p:txBody>
      </p:sp>
      <p:sp>
        <p:nvSpPr>
          <p:cNvPr id="5" name="Content Placeholder 4"/>
          <p:cNvSpPr>
            <a:spLocks noGrp="1"/>
          </p:cNvSpPr>
          <p:nvPr>
            <p:ph idx="1"/>
          </p:nvPr>
        </p:nvSpPr>
        <p:spPr>
          <a:xfrm>
            <a:off x="1069848" y="1400919"/>
            <a:ext cx="10054834" cy="5014403"/>
          </a:xfrm>
        </p:spPr>
        <p:txBody>
          <a:bodyPr>
            <a:normAutofit/>
          </a:bodyPr>
          <a:lstStyle/>
          <a:p>
            <a:r>
              <a:rPr lang="en-CA" dirty="0" smtClean="0"/>
              <a:t>You will sometimes need to form long expressions like this:</a:t>
            </a:r>
          </a:p>
          <a:p>
            <a:endParaRPr lang="en-CA" dirty="0"/>
          </a:p>
          <a:p>
            <a:endParaRPr lang="en-CA" dirty="0" smtClean="0"/>
          </a:p>
          <a:p>
            <a:r>
              <a:rPr lang="en-CA" dirty="0" smtClean="0"/>
              <a:t>By right-clicking and selecting “External Inputs” you can re-format like so...</a:t>
            </a:r>
            <a:endParaRPr lang="en-CA" dirty="0"/>
          </a:p>
          <a:p>
            <a:endParaRPr lang="en-CA" dirty="0" smtClean="0"/>
          </a:p>
          <a:p>
            <a:endParaRPr lang="en-CA" dirty="0"/>
          </a:p>
          <a:p>
            <a:r>
              <a:rPr lang="en-CA" dirty="0" smtClean="0"/>
              <a:t>Applying ”External Inputs” to the sub-blocks we get to this form...</a:t>
            </a:r>
            <a:endParaRPr lang="en-CA" dirty="0"/>
          </a:p>
        </p:txBody>
      </p:sp>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65</a:t>
            </a:fld>
            <a:endParaRPr lang="en-US"/>
          </a:p>
        </p:txBody>
      </p:sp>
      <p:pic>
        <p:nvPicPr>
          <p:cNvPr id="6" name="Picture 5"/>
          <p:cNvPicPr>
            <a:picLocks noChangeAspect="1"/>
          </p:cNvPicPr>
          <p:nvPr/>
        </p:nvPicPr>
        <p:blipFill>
          <a:blip r:embed="rId2"/>
          <a:stretch>
            <a:fillRect/>
          </a:stretch>
        </p:blipFill>
        <p:spPr>
          <a:xfrm>
            <a:off x="0" y="2021627"/>
            <a:ext cx="12192000" cy="645197"/>
          </a:xfrm>
          <a:prstGeom prst="rect">
            <a:avLst/>
          </a:prstGeom>
        </p:spPr>
      </p:pic>
      <p:pic>
        <p:nvPicPr>
          <p:cNvPr id="7" name="Picture 6"/>
          <p:cNvPicPr>
            <a:picLocks noChangeAspect="1"/>
          </p:cNvPicPr>
          <p:nvPr/>
        </p:nvPicPr>
        <p:blipFill>
          <a:blip r:embed="rId3"/>
          <a:stretch>
            <a:fillRect/>
          </a:stretch>
        </p:blipFill>
        <p:spPr>
          <a:xfrm>
            <a:off x="2324100" y="3272122"/>
            <a:ext cx="7543800" cy="1066800"/>
          </a:xfrm>
          <a:prstGeom prst="rect">
            <a:avLst/>
          </a:prstGeom>
        </p:spPr>
      </p:pic>
      <p:pic>
        <p:nvPicPr>
          <p:cNvPr id="8" name="Picture 7"/>
          <p:cNvPicPr>
            <a:picLocks noChangeAspect="1"/>
          </p:cNvPicPr>
          <p:nvPr/>
        </p:nvPicPr>
        <p:blipFill>
          <a:blip r:embed="rId4"/>
          <a:stretch>
            <a:fillRect/>
          </a:stretch>
        </p:blipFill>
        <p:spPr>
          <a:xfrm>
            <a:off x="3863788" y="4861603"/>
            <a:ext cx="5029200" cy="1409700"/>
          </a:xfrm>
          <a:prstGeom prst="rect">
            <a:avLst/>
          </a:prstGeom>
        </p:spPr>
      </p:pic>
    </p:spTree>
    <p:extLst>
      <p:ext uri="{BB962C8B-B14F-4D97-AF65-F5344CB8AC3E}">
        <p14:creationId xmlns:p14="http://schemas.microsoft.com/office/powerpoint/2010/main" val="9951073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31136" y="2672463"/>
            <a:ext cx="7729728" cy="1188720"/>
          </a:xfrm>
        </p:spPr>
        <p:txBody>
          <a:bodyPr/>
          <a:lstStyle/>
          <a:p>
            <a:r>
              <a:rPr lang="en-CA" dirty="0" smtClean="0"/>
              <a:t>“MATH” Category</a:t>
            </a:r>
            <a:endParaRPr lang="en-CA" dirty="0"/>
          </a:p>
        </p:txBody>
      </p:sp>
      <p:sp>
        <p:nvSpPr>
          <p:cNvPr id="2" name="Footer Placeholder 1"/>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66</a:t>
            </a:fld>
            <a:endParaRPr lang="en-US"/>
          </a:p>
        </p:txBody>
      </p:sp>
    </p:spTree>
    <p:extLst>
      <p:ext uri="{BB962C8B-B14F-4D97-AF65-F5344CB8AC3E}">
        <p14:creationId xmlns:p14="http://schemas.microsoft.com/office/powerpoint/2010/main" val="10216507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67</a:t>
            </a:fld>
            <a:endParaRPr lang="en-US"/>
          </a:p>
        </p:txBody>
      </p:sp>
      <p:pic>
        <p:nvPicPr>
          <p:cNvPr id="6" name="Picture 5"/>
          <p:cNvPicPr>
            <a:picLocks noChangeAspect="1"/>
          </p:cNvPicPr>
          <p:nvPr/>
        </p:nvPicPr>
        <p:blipFill>
          <a:blip r:embed="rId2"/>
          <a:stretch>
            <a:fillRect/>
          </a:stretch>
        </p:blipFill>
        <p:spPr>
          <a:xfrm>
            <a:off x="1070402" y="0"/>
            <a:ext cx="10051195" cy="6858000"/>
          </a:xfrm>
          <a:prstGeom prst="rect">
            <a:avLst/>
          </a:prstGeom>
        </p:spPr>
      </p:pic>
      <p:cxnSp>
        <p:nvCxnSpPr>
          <p:cNvPr id="7" name="Straight Arrow Connector 6"/>
          <p:cNvCxnSpPr/>
          <p:nvPr/>
        </p:nvCxnSpPr>
        <p:spPr>
          <a:xfrm flipH="1">
            <a:off x="4436490" y="239034"/>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60122" y="20910"/>
            <a:ext cx="4626873" cy="400110"/>
          </a:xfrm>
          <a:prstGeom prst="rect">
            <a:avLst/>
          </a:prstGeom>
          <a:noFill/>
        </p:spPr>
        <p:txBody>
          <a:bodyPr wrap="square" rtlCol="0">
            <a:spAutoFit/>
          </a:bodyPr>
          <a:lstStyle/>
          <a:p>
            <a:r>
              <a:rPr lang="en-CA" sz="2000" dirty="0" smtClean="0">
                <a:solidFill>
                  <a:srgbClr val="FF0000"/>
                </a:solidFill>
              </a:rPr>
              <a:t>A fixed number</a:t>
            </a:r>
          </a:p>
        </p:txBody>
      </p:sp>
      <p:cxnSp>
        <p:nvCxnSpPr>
          <p:cNvPr id="9" name="Straight Arrow Connector 8"/>
          <p:cNvCxnSpPr/>
          <p:nvPr/>
        </p:nvCxnSpPr>
        <p:spPr>
          <a:xfrm flipH="1">
            <a:off x="4440973" y="1776475"/>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64605" y="1558351"/>
            <a:ext cx="4626873" cy="400110"/>
          </a:xfrm>
          <a:prstGeom prst="rect">
            <a:avLst/>
          </a:prstGeom>
          <a:noFill/>
        </p:spPr>
        <p:txBody>
          <a:bodyPr wrap="square" rtlCol="0">
            <a:spAutoFit/>
          </a:bodyPr>
          <a:lstStyle/>
          <a:p>
            <a:r>
              <a:rPr lang="en-CA" sz="2000" dirty="0" smtClean="0">
                <a:solidFill>
                  <a:srgbClr val="FF0000"/>
                </a:solidFill>
              </a:rPr>
              <a:t>A fixed special number</a:t>
            </a:r>
          </a:p>
        </p:txBody>
      </p:sp>
      <p:cxnSp>
        <p:nvCxnSpPr>
          <p:cNvPr id="11" name="Straight Arrow Connector 10"/>
          <p:cNvCxnSpPr/>
          <p:nvPr/>
        </p:nvCxnSpPr>
        <p:spPr>
          <a:xfrm flipH="1">
            <a:off x="4436490" y="2251004"/>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60122" y="2032880"/>
            <a:ext cx="5305848" cy="400110"/>
          </a:xfrm>
          <a:prstGeom prst="rect">
            <a:avLst/>
          </a:prstGeom>
          <a:noFill/>
        </p:spPr>
        <p:txBody>
          <a:bodyPr wrap="square" rtlCol="0">
            <a:spAutoFit/>
          </a:bodyPr>
          <a:lstStyle/>
          <a:p>
            <a:r>
              <a:rPr lang="en-CA" sz="2000" dirty="0" smtClean="0">
                <a:solidFill>
                  <a:srgbClr val="FF0000"/>
                </a:solidFill>
              </a:rPr>
              <a:t>Check number property (</a:t>
            </a:r>
            <a:r>
              <a:rPr lang="en-CA" sz="2000" smtClean="0">
                <a:solidFill>
                  <a:srgbClr val="FF0000"/>
                </a:solidFill>
              </a:rPr>
              <a:t>produces logical value)</a:t>
            </a:r>
            <a:endParaRPr lang="en-CA" sz="2000" dirty="0" smtClean="0">
              <a:solidFill>
                <a:srgbClr val="FF0000"/>
              </a:solidFill>
            </a:endParaRPr>
          </a:p>
        </p:txBody>
      </p:sp>
      <p:cxnSp>
        <p:nvCxnSpPr>
          <p:cNvPr id="13" name="Straight Arrow Connector 12"/>
          <p:cNvCxnSpPr/>
          <p:nvPr/>
        </p:nvCxnSpPr>
        <p:spPr>
          <a:xfrm flipH="1">
            <a:off x="4436490" y="2785009"/>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60122" y="2566885"/>
            <a:ext cx="4626873" cy="400110"/>
          </a:xfrm>
          <a:prstGeom prst="rect">
            <a:avLst/>
          </a:prstGeom>
          <a:noFill/>
        </p:spPr>
        <p:txBody>
          <a:bodyPr wrap="square" rtlCol="0">
            <a:spAutoFit/>
          </a:bodyPr>
          <a:lstStyle/>
          <a:p>
            <a:r>
              <a:rPr lang="en-CA" sz="2000" dirty="0" smtClean="0">
                <a:solidFill>
                  <a:srgbClr val="FF0000"/>
                </a:solidFill>
              </a:rPr>
              <a:t>Binary operation</a:t>
            </a:r>
          </a:p>
        </p:txBody>
      </p:sp>
      <p:cxnSp>
        <p:nvCxnSpPr>
          <p:cNvPr id="15" name="Straight Arrow Connector 14"/>
          <p:cNvCxnSpPr/>
          <p:nvPr/>
        </p:nvCxnSpPr>
        <p:spPr>
          <a:xfrm flipH="1">
            <a:off x="4481263" y="3408492"/>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04895" y="3190368"/>
            <a:ext cx="4626873" cy="400110"/>
          </a:xfrm>
          <a:prstGeom prst="rect">
            <a:avLst/>
          </a:prstGeom>
          <a:noFill/>
        </p:spPr>
        <p:txBody>
          <a:bodyPr wrap="square" rtlCol="0">
            <a:spAutoFit/>
          </a:bodyPr>
          <a:lstStyle/>
          <a:p>
            <a:r>
              <a:rPr lang="en-CA" sz="2000" dirty="0" smtClean="0">
                <a:solidFill>
                  <a:srgbClr val="FF0000"/>
                </a:solidFill>
              </a:rPr>
              <a:t>Computes remainder after division</a:t>
            </a:r>
          </a:p>
        </p:txBody>
      </p:sp>
      <p:cxnSp>
        <p:nvCxnSpPr>
          <p:cNvPr id="17" name="Straight Arrow Connector 16"/>
          <p:cNvCxnSpPr/>
          <p:nvPr/>
        </p:nvCxnSpPr>
        <p:spPr>
          <a:xfrm flipH="1">
            <a:off x="5392115" y="4035968"/>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615747" y="3817844"/>
            <a:ext cx="4626873" cy="400110"/>
          </a:xfrm>
          <a:prstGeom prst="rect">
            <a:avLst/>
          </a:prstGeom>
          <a:noFill/>
        </p:spPr>
        <p:txBody>
          <a:bodyPr wrap="square" rtlCol="0">
            <a:spAutoFit/>
          </a:bodyPr>
          <a:lstStyle/>
          <a:p>
            <a:r>
              <a:rPr lang="en-CA" sz="2000" dirty="0" smtClean="0">
                <a:solidFill>
                  <a:srgbClr val="FF0000"/>
                </a:solidFill>
              </a:rPr>
              <a:t>Constrains number within limits</a:t>
            </a:r>
          </a:p>
        </p:txBody>
      </p:sp>
      <p:cxnSp>
        <p:nvCxnSpPr>
          <p:cNvPr id="19" name="Straight Arrow Connector 18"/>
          <p:cNvCxnSpPr/>
          <p:nvPr/>
        </p:nvCxnSpPr>
        <p:spPr>
          <a:xfrm flipH="1">
            <a:off x="5115465" y="4629640"/>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339097" y="4411516"/>
            <a:ext cx="4626873" cy="400110"/>
          </a:xfrm>
          <a:prstGeom prst="rect">
            <a:avLst/>
          </a:prstGeom>
          <a:noFill/>
        </p:spPr>
        <p:txBody>
          <a:bodyPr wrap="square" rtlCol="0">
            <a:spAutoFit/>
          </a:bodyPr>
          <a:lstStyle/>
          <a:p>
            <a:r>
              <a:rPr lang="en-CA" sz="2000" dirty="0" smtClean="0">
                <a:solidFill>
                  <a:srgbClr val="FF0000"/>
                </a:solidFill>
              </a:rPr>
              <a:t>Random integer within limits</a:t>
            </a:r>
          </a:p>
        </p:txBody>
      </p:sp>
      <p:cxnSp>
        <p:nvCxnSpPr>
          <p:cNvPr id="21" name="Straight Arrow Connector 20"/>
          <p:cNvCxnSpPr/>
          <p:nvPr/>
        </p:nvCxnSpPr>
        <p:spPr>
          <a:xfrm flipH="1">
            <a:off x="4436490" y="5202338"/>
            <a:ext cx="1178859" cy="1"/>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660122" y="4984214"/>
            <a:ext cx="4626873" cy="400110"/>
          </a:xfrm>
          <a:prstGeom prst="rect">
            <a:avLst/>
          </a:prstGeom>
          <a:noFill/>
        </p:spPr>
        <p:txBody>
          <a:bodyPr wrap="square" rtlCol="0">
            <a:spAutoFit/>
          </a:bodyPr>
          <a:lstStyle/>
          <a:p>
            <a:r>
              <a:rPr lang="en-CA" sz="2000" dirty="0" smtClean="0">
                <a:solidFill>
                  <a:srgbClr val="FF0000"/>
                </a:solidFill>
              </a:rPr>
              <a:t>Random number from 0 to 1</a:t>
            </a:r>
          </a:p>
        </p:txBody>
      </p:sp>
      <p:sp>
        <p:nvSpPr>
          <p:cNvPr id="23" name="Right Brace 22"/>
          <p:cNvSpPr/>
          <p:nvPr/>
        </p:nvSpPr>
        <p:spPr>
          <a:xfrm>
            <a:off x="4531661" y="537883"/>
            <a:ext cx="1102659" cy="79337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4" name="TextBox 23"/>
          <p:cNvSpPr txBox="1"/>
          <p:nvPr/>
        </p:nvSpPr>
        <p:spPr>
          <a:xfrm>
            <a:off x="5678051" y="697743"/>
            <a:ext cx="5711607" cy="400110"/>
          </a:xfrm>
          <a:prstGeom prst="rect">
            <a:avLst/>
          </a:prstGeom>
          <a:noFill/>
        </p:spPr>
        <p:txBody>
          <a:bodyPr wrap="square" rtlCol="0">
            <a:spAutoFit/>
          </a:bodyPr>
          <a:lstStyle/>
          <a:p>
            <a:r>
              <a:rPr lang="en-CA" sz="2000" dirty="0" smtClean="0">
                <a:solidFill>
                  <a:srgbClr val="FF0000"/>
                </a:solidFill>
              </a:rPr>
              <a:t>Unary operations on numbers</a:t>
            </a:r>
          </a:p>
        </p:txBody>
      </p:sp>
    </p:spTree>
    <p:extLst>
      <p:ext uri="{BB962C8B-B14F-4D97-AF65-F5344CB8AC3E}">
        <p14:creationId xmlns:p14="http://schemas.microsoft.com/office/powerpoint/2010/main" val="592162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3" y="2243828"/>
            <a:ext cx="3290250" cy="2230201"/>
          </a:xfrm>
        </p:spPr>
        <p:txBody>
          <a:bodyPr>
            <a:normAutofit/>
          </a:bodyPr>
          <a:lstStyle/>
          <a:p>
            <a:r>
              <a:rPr lang="en-US" dirty="0" smtClean="0"/>
              <a:t>Exercise #4:</a:t>
            </a:r>
            <a:br>
              <a:rPr lang="en-US" dirty="0" smtClean="0"/>
            </a:br>
            <a:r>
              <a:rPr lang="en-US" dirty="0" smtClean="0"/>
              <a:t/>
            </a:r>
            <a:br>
              <a:rPr lang="en-US" dirty="0" smtClean="0"/>
            </a:br>
            <a:r>
              <a:rPr lang="en-US" dirty="0" smtClean="0"/>
              <a:t>Don’t bump the pucks!</a:t>
            </a:r>
            <a:br>
              <a:rPr lang="en-US" dirty="0" smtClean="0"/>
            </a:br>
            <a:r>
              <a:rPr lang="en-US" dirty="0" smtClean="0"/>
              <a:t/>
            </a:r>
            <a:br>
              <a:rPr lang="en-US" dirty="0" smtClean="0"/>
            </a:br>
            <a:r>
              <a:rPr lang="en-US" dirty="0" smtClean="0"/>
              <a:t>15 minutes</a:t>
            </a:r>
            <a:endParaRPr lang="en-US" dirty="0"/>
          </a:p>
        </p:txBody>
      </p:sp>
      <p:sp>
        <p:nvSpPr>
          <p:cNvPr id="3" name="Content Placeholder 2"/>
          <p:cNvSpPr>
            <a:spLocks noGrp="1"/>
          </p:cNvSpPr>
          <p:nvPr>
            <p:ph idx="1"/>
          </p:nvPr>
        </p:nvSpPr>
        <p:spPr>
          <a:xfrm>
            <a:off x="5267739" y="98092"/>
            <a:ext cx="6423517" cy="6759907"/>
          </a:xfrm>
        </p:spPr>
        <p:txBody>
          <a:bodyPr>
            <a:normAutofit/>
          </a:bodyPr>
          <a:lstStyle/>
          <a:p>
            <a:r>
              <a:rPr lang="en-US" sz="2400" dirty="0" smtClean="0"/>
              <a:t>Start with the obstacle avoidance controller:</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In the pre-clustering level create/load this controller;  Increase the number of pucks to 100 and hit “Reset”</a:t>
            </a:r>
          </a:p>
          <a:p>
            <a:pPr lvl="1"/>
            <a:r>
              <a:rPr lang="en-US" sz="2000" dirty="0" smtClean="0"/>
              <a:t>The robot bumps into the pucks</a:t>
            </a:r>
          </a:p>
          <a:p>
            <a:r>
              <a:rPr lang="en-US" sz="2400" dirty="0" smtClean="0"/>
              <a:t>Your goal is to create a controller that avoids the pucks, bumping into them as little as possible</a:t>
            </a:r>
          </a:p>
        </p:txBody>
      </p:sp>
      <p:sp>
        <p:nvSpPr>
          <p:cNvPr id="7" name="Text Placeholder 6"/>
          <p:cNvSpPr>
            <a:spLocks noGrp="1"/>
          </p:cNvSpPr>
          <p:nvPr>
            <p:ph type="body" sz="half" idx="2"/>
          </p:nvPr>
        </p:nvSpPr>
        <p:spPr>
          <a:xfrm>
            <a:off x="1115568" y="4669970"/>
            <a:ext cx="2510501" cy="1073983"/>
          </a:xfrm>
        </p:spPr>
        <p:txBody>
          <a:bodyPr>
            <a:normAutofit/>
          </a:bodyPr>
          <a:lstStyle/>
          <a:p>
            <a:r>
              <a:rPr lang="en-US" dirty="0" smtClean="0"/>
              <a:t>Conditions:</a:t>
            </a:r>
          </a:p>
          <a:p>
            <a:r>
              <a:rPr lang="en-US" dirty="0" smtClean="0"/>
              <a:t>1 robot</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68</a:t>
            </a:fld>
            <a:endParaRPr lang="en-US"/>
          </a:p>
        </p:txBody>
      </p:sp>
      <p:pic>
        <p:nvPicPr>
          <p:cNvPr id="10" name="Picture 9"/>
          <p:cNvPicPr>
            <a:picLocks noChangeAspect="1"/>
          </p:cNvPicPr>
          <p:nvPr/>
        </p:nvPicPr>
        <p:blipFill>
          <a:blip r:embed="rId3"/>
          <a:stretch>
            <a:fillRect/>
          </a:stretch>
        </p:blipFill>
        <p:spPr>
          <a:xfrm>
            <a:off x="6671716" y="588528"/>
            <a:ext cx="3615562" cy="2099640"/>
          </a:xfrm>
          <a:prstGeom prst="rect">
            <a:avLst/>
          </a:prstGeom>
        </p:spPr>
      </p:pic>
    </p:spTree>
    <p:extLst>
      <p:ext uri="{BB962C8B-B14F-4D97-AF65-F5344CB8AC3E}">
        <p14:creationId xmlns:p14="http://schemas.microsoft.com/office/powerpoint/2010/main" val="1381673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3" y="2243828"/>
            <a:ext cx="3290250" cy="2230201"/>
          </a:xfrm>
        </p:spPr>
        <p:txBody>
          <a:bodyPr>
            <a:normAutofit/>
          </a:bodyPr>
          <a:lstStyle/>
          <a:p>
            <a:r>
              <a:rPr lang="en-US" dirty="0" smtClean="0"/>
              <a:t>Exercise #4:</a:t>
            </a:r>
            <a:br>
              <a:rPr lang="en-US" dirty="0" smtClean="0"/>
            </a:br>
            <a:r>
              <a:rPr lang="en-US" dirty="0" smtClean="0"/>
              <a:t/>
            </a:r>
            <a:br>
              <a:rPr lang="en-US" dirty="0" smtClean="0"/>
            </a:br>
            <a:r>
              <a:rPr lang="en-US" dirty="0" smtClean="0"/>
              <a:t>Don’t bump the pucks!</a:t>
            </a:r>
            <a:br>
              <a:rPr lang="en-US" dirty="0" smtClean="0"/>
            </a:br>
            <a:r>
              <a:rPr lang="en-US" dirty="0" smtClean="0"/>
              <a:t/>
            </a:r>
            <a:br>
              <a:rPr lang="en-US" dirty="0" smtClean="0"/>
            </a:br>
            <a:r>
              <a:rPr lang="en-US" dirty="0" smtClean="0"/>
              <a:t>15 minutes</a:t>
            </a:r>
            <a:endParaRPr lang="en-US" dirty="0"/>
          </a:p>
        </p:txBody>
      </p:sp>
      <p:sp>
        <p:nvSpPr>
          <p:cNvPr id="3" name="Content Placeholder 2"/>
          <p:cNvSpPr>
            <a:spLocks noGrp="1"/>
          </p:cNvSpPr>
          <p:nvPr>
            <p:ph idx="1"/>
          </p:nvPr>
        </p:nvSpPr>
        <p:spPr>
          <a:xfrm>
            <a:off x="5267739" y="98092"/>
            <a:ext cx="6423517" cy="6759907"/>
          </a:xfrm>
        </p:spPr>
        <p:txBody>
          <a:bodyPr>
            <a:normAutofit/>
          </a:bodyPr>
          <a:lstStyle/>
          <a:p>
            <a:r>
              <a:rPr lang="en-US" sz="2400" dirty="0" smtClean="0"/>
              <a:t>Modify the controller as follows:</a:t>
            </a:r>
          </a:p>
          <a:p>
            <a:endParaRPr lang="en-US" sz="2400" dirty="0"/>
          </a:p>
          <a:p>
            <a:endParaRPr lang="en-US" sz="2400" dirty="0" smtClean="0"/>
          </a:p>
          <a:p>
            <a:endParaRPr lang="en-US" sz="2400" dirty="0"/>
          </a:p>
          <a:p>
            <a:endParaRPr lang="en-US" sz="2400" dirty="0" smtClean="0"/>
          </a:p>
          <a:p>
            <a:r>
              <a:rPr lang="en-US" sz="2400" dirty="0" smtClean="0"/>
              <a:t>Rearrange the following blocks to go into the empty slot:</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The resulting controller won’t be perfect, but it should collide with fewer pucks</a:t>
            </a:r>
          </a:p>
        </p:txBody>
      </p:sp>
      <p:sp>
        <p:nvSpPr>
          <p:cNvPr id="7" name="Text Placeholder 6"/>
          <p:cNvSpPr>
            <a:spLocks noGrp="1"/>
          </p:cNvSpPr>
          <p:nvPr>
            <p:ph type="body" sz="half" idx="2"/>
          </p:nvPr>
        </p:nvSpPr>
        <p:spPr>
          <a:xfrm>
            <a:off x="1115568" y="4669970"/>
            <a:ext cx="2510501" cy="1073983"/>
          </a:xfrm>
        </p:spPr>
        <p:txBody>
          <a:bodyPr>
            <a:normAutofit/>
          </a:bodyPr>
          <a:lstStyle/>
          <a:p>
            <a:r>
              <a:rPr lang="en-US" dirty="0" smtClean="0"/>
              <a:t>Conditions:</a:t>
            </a:r>
          </a:p>
          <a:p>
            <a:r>
              <a:rPr lang="en-US" dirty="0" smtClean="0"/>
              <a:t>1 robot</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69</a:t>
            </a:fld>
            <a:endParaRPr lang="en-US"/>
          </a:p>
        </p:txBody>
      </p:sp>
      <p:pic>
        <p:nvPicPr>
          <p:cNvPr id="6" name="Picture 5"/>
          <p:cNvPicPr>
            <a:picLocks noChangeAspect="1"/>
          </p:cNvPicPr>
          <p:nvPr/>
        </p:nvPicPr>
        <p:blipFill>
          <a:blip r:embed="rId3"/>
          <a:stretch>
            <a:fillRect/>
          </a:stretch>
        </p:blipFill>
        <p:spPr>
          <a:xfrm>
            <a:off x="6853897" y="641131"/>
            <a:ext cx="3251200" cy="1802296"/>
          </a:xfrm>
          <a:prstGeom prst="rect">
            <a:avLst/>
          </a:prstGeom>
        </p:spPr>
      </p:pic>
      <p:pic>
        <p:nvPicPr>
          <p:cNvPr id="8" name="Picture 7"/>
          <p:cNvPicPr>
            <a:picLocks noChangeAspect="1"/>
          </p:cNvPicPr>
          <p:nvPr/>
        </p:nvPicPr>
        <p:blipFill>
          <a:blip r:embed="rId4"/>
          <a:stretch>
            <a:fillRect/>
          </a:stretch>
        </p:blipFill>
        <p:spPr>
          <a:xfrm>
            <a:off x="5736593" y="3387447"/>
            <a:ext cx="5727700" cy="2286000"/>
          </a:xfrm>
          <a:prstGeom prst="rect">
            <a:avLst/>
          </a:prstGeom>
        </p:spPr>
      </p:pic>
    </p:spTree>
    <p:extLst>
      <p:ext uri="{BB962C8B-B14F-4D97-AF65-F5344CB8AC3E}">
        <p14:creationId xmlns:p14="http://schemas.microsoft.com/office/powerpoint/2010/main" val="1631465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3673929"/>
            <a:ext cx="10054834" cy="2595417"/>
          </a:xfrm>
        </p:spPr>
        <p:txBody>
          <a:bodyPr>
            <a:noAutofit/>
          </a:bodyPr>
          <a:lstStyle/>
          <a:p>
            <a:r>
              <a:rPr lang="en-US" sz="3200" smtClean="0"/>
              <a:t>“Swarm </a:t>
            </a:r>
            <a:r>
              <a:rPr lang="en-US" sz="3200"/>
              <a:t>robotics is the study of how </a:t>
            </a:r>
            <a:r>
              <a:rPr lang="en-US" sz="3200">
                <a:solidFill>
                  <a:srgbClr val="FF0000"/>
                </a:solidFill>
              </a:rPr>
              <a:t>a large number of relatively simple </a:t>
            </a:r>
            <a:r>
              <a:rPr lang="en-US" sz="3200" strike="sngStrike">
                <a:solidFill>
                  <a:srgbClr val="FF0000"/>
                </a:solidFill>
              </a:rPr>
              <a:t>physically embodied agents</a:t>
            </a:r>
            <a:r>
              <a:rPr lang="en-US" sz="3200"/>
              <a:t> can be designed such that a desired collective behavior emerges from the local interactions among the agents and between the agents and the environment</a:t>
            </a:r>
            <a:r>
              <a:rPr lang="en-US" sz="3200" smtClean="0"/>
              <a:t>.”</a:t>
            </a:r>
            <a:endParaRPr lang="en-US" sz="280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7</a:t>
            </a:fld>
            <a:endParaRPr lang="en-US"/>
          </a:p>
        </p:txBody>
      </p:sp>
      <p:pic>
        <p:nvPicPr>
          <p:cNvPr id="2" name="Picture 1"/>
          <p:cNvPicPr>
            <a:picLocks noChangeAspect="1"/>
          </p:cNvPicPr>
          <p:nvPr/>
        </p:nvPicPr>
        <p:blipFill>
          <a:blip r:embed="rId3"/>
          <a:stretch>
            <a:fillRect/>
          </a:stretch>
        </p:blipFill>
        <p:spPr>
          <a:xfrm>
            <a:off x="1189477" y="999851"/>
            <a:ext cx="3585998" cy="2017124"/>
          </a:xfrm>
          <a:prstGeom prst="rect">
            <a:avLst/>
          </a:prstGeom>
        </p:spPr>
      </p:pic>
      <p:pic>
        <p:nvPicPr>
          <p:cNvPr id="6" name="Picture 5"/>
          <p:cNvPicPr>
            <a:picLocks noChangeAspect="1"/>
          </p:cNvPicPr>
          <p:nvPr/>
        </p:nvPicPr>
        <p:blipFill rotWithShape="1">
          <a:blip r:embed="rId4"/>
          <a:srcRect t="15533"/>
          <a:stretch/>
        </p:blipFill>
        <p:spPr>
          <a:xfrm>
            <a:off x="6701289" y="875518"/>
            <a:ext cx="3585711" cy="2766259"/>
          </a:xfrm>
          <a:prstGeom prst="rect">
            <a:avLst/>
          </a:prstGeom>
        </p:spPr>
      </p:pic>
      <p:sp>
        <p:nvSpPr>
          <p:cNvPr id="7" name="TextBox 6"/>
          <p:cNvSpPr txBox="1"/>
          <p:nvPr/>
        </p:nvSpPr>
        <p:spPr>
          <a:xfrm>
            <a:off x="2367643" y="506186"/>
            <a:ext cx="1525739" cy="369332"/>
          </a:xfrm>
          <a:prstGeom prst="rect">
            <a:avLst/>
          </a:prstGeom>
          <a:noFill/>
        </p:spPr>
        <p:txBody>
          <a:bodyPr wrap="none" rtlCol="0">
            <a:spAutoFit/>
          </a:bodyPr>
          <a:lstStyle/>
          <a:p>
            <a:r>
              <a:rPr lang="en-US" err="1" smtClean="0"/>
              <a:t>Kilobots</a:t>
            </a:r>
            <a:r>
              <a:rPr lang="en-US" smtClean="0"/>
              <a:t>: 1024</a:t>
            </a:r>
            <a:endParaRPr lang="en-US"/>
          </a:p>
        </p:txBody>
      </p:sp>
      <p:sp>
        <p:nvSpPr>
          <p:cNvPr id="8" name="TextBox 7"/>
          <p:cNvSpPr txBox="1"/>
          <p:nvPr/>
        </p:nvSpPr>
        <p:spPr>
          <a:xfrm>
            <a:off x="7952014" y="506186"/>
            <a:ext cx="1402307" cy="369332"/>
          </a:xfrm>
          <a:prstGeom prst="rect">
            <a:avLst/>
          </a:prstGeom>
          <a:noFill/>
        </p:spPr>
        <p:txBody>
          <a:bodyPr wrap="none" rtlCol="0">
            <a:spAutoFit/>
          </a:bodyPr>
          <a:lstStyle/>
          <a:p>
            <a:r>
              <a:rPr lang="en-US" smtClean="0"/>
              <a:t>S-bots: 10-20</a:t>
            </a:r>
            <a:endParaRPr lang="en-US"/>
          </a:p>
        </p:txBody>
      </p:sp>
      <p:sp>
        <p:nvSpPr>
          <p:cNvPr id="9" name="TextBox 8"/>
          <p:cNvSpPr txBox="1"/>
          <p:nvPr/>
        </p:nvSpPr>
        <p:spPr>
          <a:xfrm>
            <a:off x="10346841" y="1821178"/>
            <a:ext cx="1555682" cy="646331"/>
          </a:xfrm>
          <a:prstGeom prst="rect">
            <a:avLst/>
          </a:prstGeom>
          <a:noFill/>
        </p:spPr>
        <p:txBody>
          <a:bodyPr wrap="none" rtlCol="0">
            <a:spAutoFit/>
          </a:bodyPr>
          <a:lstStyle/>
          <a:p>
            <a:r>
              <a:rPr lang="en-US" smtClean="0">
                <a:solidFill>
                  <a:srgbClr val="FF0000"/>
                </a:solidFill>
              </a:rPr>
              <a:t>Fewer, more</a:t>
            </a:r>
            <a:br>
              <a:rPr lang="en-US" smtClean="0">
                <a:solidFill>
                  <a:srgbClr val="FF0000"/>
                </a:solidFill>
              </a:rPr>
            </a:br>
            <a:r>
              <a:rPr lang="en-US" smtClean="0">
                <a:solidFill>
                  <a:srgbClr val="FF0000"/>
                </a:solidFill>
              </a:rPr>
              <a:t>capable robots</a:t>
            </a:r>
          </a:p>
        </p:txBody>
      </p:sp>
      <p:sp>
        <p:nvSpPr>
          <p:cNvPr id="10" name="TextBox 9"/>
          <p:cNvSpPr txBox="1"/>
          <p:nvPr/>
        </p:nvSpPr>
        <p:spPr>
          <a:xfrm>
            <a:off x="4775475" y="1685247"/>
            <a:ext cx="821059" cy="923330"/>
          </a:xfrm>
          <a:prstGeom prst="rect">
            <a:avLst/>
          </a:prstGeom>
          <a:noFill/>
        </p:spPr>
        <p:txBody>
          <a:bodyPr wrap="none" rtlCol="0">
            <a:spAutoFit/>
          </a:bodyPr>
          <a:lstStyle/>
          <a:p>
            <a:r>
              <a:rPr lang="en-US" smtClean="0">
                <a:solidFill>
                  <a:srgbClr val="FF0000"/>
                </a:solidFill>
              </a:rPr>
              <a:t>Many</a:t>
            </a:r>
          </a:p>
          <a:p>
            <a:r>
              <a:rPr lang="en-US">
                <a:solidFill>
                  <a:srgbClr val="FF0000"/>
                </a:solidFill>
              </a:rPr>
              <a:t>l</a:t>
            </a:r>
            <a:r>
              <a:rPr lang="en-US" smtClean="0">
                <a:solidFill>
                  <a:srgbClr val="FF0000"/>
                </a:solidFill>
              </a:rPr>
              <a:t>imited</a:t>
            </a:r>
          </a:p>
          <a:p>
            <a:r>
              <a:rPr lang="en-US" smtClean="0">
                <a:solidFill>
                  <a:srgbClr val="FF0000"/>
                </a:solidFill>
              </a:rPr>
              <a:t>robots</a:t>
            </a:r>
          </a:p>
        </p:txBody>
      </p:sp>
      <p:sp>
        <p:nvSpPr>
          <p:cNvPr id="11" name="TextBox 10"/>
          <p:cNvSpPr txBox="1"/>
          <p:nvPr/>
        </p:nvSpPr>
        <p:spPr>
          <a:xfrm>
            <a:off x="4049486" y="4147454"/>
            <a:ext cx="4506685" cy="584775"/>
          </a:xfrm>
          <a:prstGeom prst="rect">
            <a:avLst/>
          </a:prstGeom>
          <a:solidFill>
            <a:schemeClr val="bg1">
              <a:lumMod val="95000"/>
              <a:alpha val="71000"/>
            </a:schemeClr>
          </a:solidFill>
        </p:spPr>
        <p:txBody>
          <a:bodyPr wrap="square" rtlCol="0">
            <a:spAutoFit/>
          </a:bodyPr>
          <a:lstStyle/>
          <a:p>
            <a:pPr algn="ctr"/>
            <a:r>
              <a:rPr lang="en-US" sz="3200" b="1" smtClean="0">
                <a:solidFill>
                  <a:srgbClr val="7030A0"/>
                </a:solidFill>
              </a:rPr>
              <a:t>robots</a:t>
            </a:r>
            <a:endParaRPr lang="en-US" sz="3200" b="1">
              <a:solidFill>
                <a:srgbClr val="7030A0"/>
              </a:solidFill>
            </a:endParaRPr>
          </a:p>
        </p:txBody>
      </p:sp>
    </p:spTree>
    <p:extLst>
      <p:ext uri="{BB962C8B-B14F-4D97-AF65-F5344CB8AC3E}">
        <p14:creationId xmlns:p14="http://schemas.microsoft.com/office/powerpoint/2010/main" val="7696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3" y="2243828"/>
            <a:ext cx="3290250" cy="2230201"/>
          </a:xfrm>
        </p:spPr>
        <p:txBody>
          <a:bodyPr>
            <a:normAutofit/>
          </a:bodyPr>
          <a:lstStyle/>
          <a:p>
            <a:r>
              <a:rPr lang="en-US" dirty="0" smtClean="0"/>
              <a:t>Exercise #4:</a:t>
            </a:r>
            <a:br>
              <a:rPr lang="en-US" dirty="0" smtClean="0"/>
            </a:br>
            <a:r>
              <a:rPr lang="en-US" dirty="0" smtClean="0"/>
              <a:t/>
            </a:r>
            <a:br>
              <a:rPr lang="en-US" dirty="0" smtClean="0"/>
            </a:br>
            <a:r>
              <a:rPr lang="en-US" dirty="0" smtClean="0"/>
              <a:t>Don’t bump the pucks!</a:t>
            </a:r>
            <a:br>
              <a:rPr lang="en-US" dirty="0" smtClean="0"/>
            </a:br>
            <a:r>
              <a:rPr lang="en-US" dirty="0" smtClean="0"/>
              <a:t/>
            </a:r>
            <a:br>
              <a:rPr lang="en-US" dirty="0" smtClean="0"/>
            </a:br>
            <a:r>
              <a:rPr lang="en-US" dirty="0" smtClean="0"/>
              <a:t>15 minutes</a:t>
            </a:r>
            <a:endParaRPr lang="en-US" dirty="0"/>
          </a:p>
        </p:txBody>
      </p:sp>
      <p:sp>
        <p:nvSpPr>
          <p:cNvPr id="3" name="Content Placeholder 2"/>
          <p:cNvSpPr>
            <a:spLocks noGrp="1"/>
          </p:cNvSpPr>
          <p:nvPr>
            <p:ph idx="1"/>
          </p:nvPr>
        </p:nvSpPr>
        <p:spPr>
          <a:xfrm>
            <a:off x="5267739" y="98092"/>
            <a:ext cx="6423517" cy="6759907"/>
          </a:xfrm>
        </p:spPr>
        <p:txBody>
          <a:bodyPr>
            <a:normAutofit/>
          </a:bodyPr>
          <a:lstStyle/>
          <a:p>
            <a:r>
              <a:rPr lang="en-US" sz="2400" dirty="0" smtClean="0"/>
              <a:t>Your controller will still probably collide with the occasional puck</a:t>
            </a:r>
          </a:p>
          <a:p>
            <a:r>
              <a:rPr lang="en-US" sz="2400" dirty="0" smtClean="0"/>
              <a:t>Try rearranging your controller and tuning parameters to see if you can further reduce collisions</a:t>
            </a:r>
          </a:p>
        </p:txBody>
      </p:sp>
      <p:sp>
        <p:nvSpPr>
          <p:cNvPr id="7" name="Text Placeholder 6"/>
          <p:cNvSpPr>
            <a:spLocks noGrp="1"/>
          </p:cNvSpPr>
          <p:nvPr>
            <p:ph type="body" sz="half" idx="2"/>
          </p:nvPr>
        </p:nvSpPr>
        <p:spPr>
          <a:xfrm>
            <a:off x="1115568" y="4669970"/>
            <a:ext cx="2510501" cy="1073983"/>
          </a:xfrm>
        </p:spPr>
        <p:txBody>
          <a:bodyPr>
            <a:normAutofit/>
          </a:bodyPr>
          <a:lstStyle/>
          <a:p>
            <a:r>
              <a:rPr lang="en-US" dirty="0" smtClean="0"/>
              <a:t>Conditions:</a:t>
            </a:r>
          </a:p>
          <a:p>
            <a:r>
              <a:rPr lang="en-US" dirty="0" smtClean="0"/>
              <a:t>1 robot</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70</a:t>
            </a:fld>
            <a:endParaRPr lang="en-US"/>
          </a:p>
        </p:txBody>
      </p:sp>
    </p:spTree>
    <p:extLst>
      <p:ext uri="{BB962C8B-B14F-4D97-AF65-F5344CB8AC3E}">
        <p14:creationId xmlns:p14="http://schemas.microsoft.com/office/powerpoint/2010/main" val="1734276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3" y="2243828"/>
            <a:ext cx="3290250" cy="2230201"/>
          </a:xfrm>
        </p:spPr>
        <p:txBody>
          <a:bodyPr>
            <a:normAutofit/>
          </a:bodyPr>
          <a:lstStyle/>
          <a:p>
            <a:r>
              <a:rPr lang="en-US" dirty="0" smtClean="0"/>
              <a:t>Exercise #5:</a:t>
            </a:r>
            <a:br>
              <a:rPr lang="en-US" dirty="0" smtClean="0"/>
            </a:br>
            <a:r>
              <a:rPr lang="en-US" dirty="0" smtClean="0"/>
              <a:t/>
            </a:r>
            <a:br>
              <a:rPr lang="en-US" dirty="0" smtClean="0"/>
            </a:br>
            <a:r>
              <a:rPr lang="en-US" dirty="0" smtClean="0"/>
              <a:t>FORAGING</a:t>
            </a:r>
            <a:br>
              <a:rPr lang="en-US" dirty="0" smtClean="0"/>
            </a:br>
            <a:r>
              <a:rPr lang="en-US" dirty="0" smtClean="0"/>
              <a:t/>
            </a:r>
            <a:br>
              <a:rPr lang="en-US" dirty="0" smtClean="0"/>
            </a:br>
            <a:r>
              <a:rPr lang="en-US" dirty="0" smtClean="0"/>
              <a:t>20 minutes</a:t>
            </a:r>
            <a:endParaRPr lang="en-US" dirty="0"/>
          </a:p>
        </p:txBody>
      </p:sp>
      <p:sp>
        <p:nvSpPr>
          <p:cNvPr id="3" name="Content Placeholder 2"/>
          <p:cNvSpPr>
            <a:spLocks noGrp="1"/>
          </p:cNvSpPr>
          <p:nvPr>
            <p:ph idx="1"/>
          </p:nvPr>
        </p:nvSpPr>
        <p:spPr>
          <a:xfrm>
            <a:off x="5267739" y="98092"/>
            <a:ext cx="6423517" cy="6759907"/>
          </a:xfrm>
        </p:spPr>
        <p:txBody>
          <a:bodyPr>
            <a:normAutofit/>
          </a:bodyPr>
          <a:lstStyle/>
          <a:p>
            <a:r>
              <a:rPr lang="en-US" sz="2400" dirty="0" smtClean="0"/>
              <a:t>Write a new controller that wanders about, looking for pucks.  Upon encountering a puck it should pick it up.  If a robot carrying a puck encounters the goal zone, it should drop it.  </a:t>
            </a:r>
          </a:p>
          <a:p>
            <a:r>
              <a:rPr lang="en-US" sz="2400" dirty="0" smtClean="0"/>
              <a:t>You will need the following components (along with others from the obstacle avoidance controller):</a:t>
            </a:r>
          </a:p>
          <a:p>
            <a:endParaRPr lang="en-US" sz="2400" dirty="0"/>
          </a:p>
          <a:p>
            <a:endParaRPr lang="en-US" sz="2400" dirty="0" smtClean="0"/>
          </a:p>
          <a:p>
            <a:endParaRPr lang="en-US" sz="2400" dirty="0"/>
          </a:p>
          <a:p>
            <a:endParaRPr lang="en-US" sz="2400" dirty="0" smtClean="0"/>
          </a:p>
          <a:p>
            <a:r>
              <a:rPr lang="en-US" sz="2400" dirty="0" smtClean="0"/>
              <a:t>CHALLENGES:</a:t>
            </a:r>
          </a:p>
          <a:p>
            <a:pPr lvl="1"/>
            <a:r>
              <a:rPr lang="en-US" sz="2000" dirty="0" smtClean="0"/>
              <a:t>Robots may collide with pucks already in the goal zone.  How can we handle this?</a:t>
            </a:r>
          </a:p>
          <a:p>
            <a:pPr lvl="1"/>
            <a:r>
              <a:rPr lang="en-US" sz="2000" dirty="0" smtClean="0"/>
              <a:t>If using fewer robots, they may not explore the environment fully.  How can we handle this?</a:t>
            </a:r>
          </a:p>
        </p:txBody>
      </p:sp>
      <p:sp>
        <p:nvSpPr>
          <p:cNvPr id="7" name="Text Placeholder 6"/>
          <p:cNvSpPr>
            <a:spLocks noGrp="1"/>
          </p:cNvSpPr>
          <p:nvPr>
            <p:ph type="body" sz="half" idx="2"/>
          </p:nvPr>
        </p:nvSpPr>
        <p:spPr>
          <a:xfrm>
            <a:off x="1115568" y="4669970"/>
            <a:ext cx="2510501" cy="1073983"/>
          </a:xfrm>
        </p:spPr>
        <p:txBody>
          <a:bodyPr>
            <a:normAutofit fontScale="92500"/>
          </a:bodyPr>
          <a:lstStyle/>
          <a:p>
            <a:r>
              <a:rPr lang="en-US" dirty="0" smtClean="0"/>
              <a:t>Conditions:</a:t>
            </a:r>
          </a:p>
          <a:p>
            <a:r>
              <a:rPr lang="en-US" dirty="0" smtClean="0"/>
              <a:t>10 or more robots</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71</a:t>
            </a:fld>
            <a:endParaRPr lang="en-US"/>
          </a:p>
        </p:txBody>
      </p:sp>
      <p:pic>
        <p:nvPicPr>
          <p:cNvPr id="8" name="Picture 7"/>
          <p:cNvPicPr>
            <a:picLocks noChangeAspect="1"/>
          </p:cNvPicPr>
          <p:nvPr/>
        </p:nvPicPr>
        <p:blipFill>
          <a:blip r:embed="rId3"/>
          <a:stretch>
            <a:fillRect/>
          </a:stretch>
        </p:blipFill>
        <p:spPr>
          <a:xfrm>
            <a:off x="6349794" y="2930070"/>
            <a:ext cx="4876800" cy="1739900"/>
          </a:xfrm>
          <a:prstGeom prst="rect">
            <a:avLst/>
          </a:prstGeom>
        </p:spPr>
      </p:pic>
    </p:spTree>
    <p:extLst>
      <p:ext uri="{BB962C8B-B14F-4D97-AF65-F5344CB8AC3E}">
        <p14:creationId xmlns:p14="http://schemas.microsoft.com/office/powerpoint/2010/main" val="4206078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OBJECT CLUSTERING</a:t>
            </a:r>
            <a:endParaRPr lang="en-CA" dirty="0"/>
          </a:p>
        </p:txBody>
      </p:sp>
      <p:sp>
        <p:nvSpPr>
          <p:cNvPr id="6" name="Text Placeholder 5"/>
          <p:cNvSpPr>
            <a:spLocks noGrp="1"/>
          </p:cNvSpPr>
          <p:nvPr>
            <p:ph type="body" idx="1"/>
          </p:nvPr>
        </p:nvSpPr>
        <p:spPr/>
        <p:txBody>
          <a:bodyPr/>
          <a:lstStyle/>
          <a:p>
            <a:endParaRPr lang="en-CA"/>
          </a:p>
        </p:txBody>
      </p:sp>
      <p:sp>
        <p:nvSpPr>
          <p:cNvPr id="3" name="Footer Placeholder 2"/>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4" name="Slide Number Placeholder 3"/>
          <p:cNvSpPr>
            <a:spLocks noGrp="1"/>
          </p:cNvSpPr>
          <p:nvPr>
            <p:ph type="sldNum" sz="quarter" idx="12"/>
          </p:nvPr>
        </p:nvSpPr>
        <p:spPr/>
        <p:txBody>
          <a:bodyPr/>
          <a:lstStyle/>
          <a:p>
            <a:fld id="{3A5A74ED-6A13-9D44-9952-CB1E1353BB4A}" type="slidenum">
              <a:rPr lang="en-US" smtClean="0"/>
              <a:t>72</a:t>
            </a:fld>
            <a:endParaRPr lang="en-US"/>
          </a:p>
        </p:txBody>
      </p:sp>
    </p:spTree>
    <p:extLst>
      <p:ext uri="{BB962C8B-B14F-4D97-AF65-F5344CB8AC3E}">
        <p14:creationId xmlns:p14="http://schemas.microsoft.com/office/powerpoint/2010/main" val="1791681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31136" y="964692"/>
            <a:ext cx="5270253" cy="1188720"/>
          </a:xfrm>
        </p:spPr>
        <p:txBody>
          <a:bodyPr/>
          <a:lstStyle/>
          <a:p>
            <a:r>
              <a:rPr lang="en-CA" dirty="0" smtClean="0"/>
              <a:t>ANT CEMETARY CONSTRUCTION</a:t>
            </a:r>
            <a:endParaRPr lang="en-CA" dirty="0"/>
          </a:p>
        </p:txBody>
      </p:sp>
      <p:sp>
        <p:nvSpPr>
          <p:cNvPr id="7" name="Content Placeholder 6"/>
          <p:cNvSpPr>
            <a:spLocks noGrp="1"/>
          </p:cNvSpPr>
          <p:nvPr>
            <p:ph idx="1"/>
          </p:nvPr>
        </p:nvSpPr>
        <p:spPr>
          <a:xfrm>
            <a:off x="1069848" y="2638044"/>
            <a:ext cx="7938228" cy="3616452"/>
          </a:xfrm>
        </p:spPr>
        <p:txBody>
          <a:bodyPr>
            <a:normAutofit fontScale="92500"/>
          </a:bodyPr>
          <a:lstStyle/>
          <a:p>
            <a:r>
              <a:rPr lang="en-CA" dirty="0" smtClean="0"/>
              <a:t>Biologists have noticed many fascinating examples of social insects organizing their environments</a:t>
            </a:r>
          </a:p>
          <a:p>
            <a:r>
              <a:rPr lang="en-CA" dirty="0" smtClean="0"/>
              <a:t>e.g.  Colonies of ants will cluster dead ants together, seemingly without any planning or supervision</a:t>
            </a:r>
          </a:p>
          <a:p>
            <a:r>
              <a:rPr lang="en-CA" dirty="0" smtClean="0"/>
              <a:t>A computational model was proposed to explain this behaviour:</a:t>
            </a:r>
          </a:p>
          <a:p>
            <a:pPr lvl="1"/>
            <a:r>
              <a:rPr lang="en-CA" dirty="0" smtClean="0"/>
              <a:t>[</a:t>
            </a:r>
            <a:r>
              <a:rPr lang="en-CA" dirty="0" err="1"/>
              <a:t>Deneubourg</a:t>
            </a:r>
            <a:r>
              <a:rPr lang="en-CA" dirty="0"/>
              <a:t>, J. L., Goss, S., Franks, N., </a:t>
            </a:r>
            <a:r>
              <a:rPr lang="en-CA" dirty="0" err="1"/>
              <a:t>Sendova</a:t>
            </a:r>
            <a:r>
              <a:rPr lang="en-CA" dirty="0"/>
              <a:t>-Franks, A., Detrain, C., &amp; Chrétien, L. (1991, February). The dynamics of collective sorting robot-like ants and ant-like robots. In </a:t>
            </a:r>
            <a:r>
              <a:rPr lang="en-CA" i="1" dirty="0"/>
              <a:t>Proceedings of the first international conference on simulation of adaptive behavior on From animals to </a:t>
            </a:r>
            <a:r>
              <a:rPr lang="en-CA" i="1" dirty="0" err="1"/>
              <a:t>animats</a:t>
            </a:r>
            <a:r>
              <a:rPr lang="en-CA" dirty="0"/>
              <a:t>(pp. 356-363</a:t>
            </a:r>
            <a:r>
              <a:rPr lang="en-CA" dirty="0" smtClean="0"/>
              <a:t>).]</a:t>
            </a:r>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73</a:t>
            </a:fld>
            <a:endParaRPr lang="en-US"/>
          </a:p>
        </p:txBody>
      </p:sp>
      <p:pic>
        <p:nvPicPr>
          <p:cNvPr id="2" name="Picture 1"/>
          <p:cNvPicPr>
            <a:picLocks noChangeAspect="1"/>
          </p:cNvPicPr>
          <p:nvPr/>
        </p:nvPicPr>
        <p:blipFill rotWithShape="1">
          <a:blip r:embed="rId2"/>
          <a:srcRect l="50824"/>
          <a:stretch/>
        </p:blipFill>
        <p:spPr>
          <a:xfrm>
            <a:off x="9205783" y="0"/>
            <a:ext cx="2704989" cy="6858000"/>
          </a:xfrm>
          <a:prstGeom prst="rect">
            <a:avLst/>
          </a:prstGeom>
        </p:spPr>
      </p:pic>
    </p:spTree>
    <p:extLst>
      <p:ext uri="{BB962C8B-B14F-4D97-AF65-F5344CB8AC3E}">
        <p14:creationId xmlns:p14="http://schemas.microsoft.com/office/powerpoint/2010/main" val="7498371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481" y="673320"/>
            <a:ext cx="6153665" cy="5628626"/>
          </a:xfrm>
        </p:spPr>
        <p:txBody>
          <a:bodyPr/>
          <a:lstStyle/>
          <a:p>
            <a:r>
              <a:rPr lang="en-CA" dirty="0" err="1" smtClean="0"/>
              <a:t>Deneubourg</a:t>
            </a:r>
            <a:r>
              <a:rPr lang="en-CA" dirty="0" smtClean="0"/>
              <a:t> </a:t>
            </a:r>
            <a:r>
              <a:rPr lang="en-CA" dirty="0"/>
              <a:t>et </a:t>
            </a:r>
            <a:r>
              <a:rPr lang="en-CA" dirty="0" err="1"/>
              <a:t>al’s</a:t>
            </a:r>
            <a:r>
              <a:rPr lang="en-CA" dirty="0"/>
              <a:t> model: </a:t>
            </a:r>
            <a:endParaRPr lang="en-CA" dirty="0" smtClean="0"/>
          </a:p>
          <a:p>
            <a:pPr lvl="1"/>
            <a:r>
              <a:rPr lang="en-CA" dirty="0" smtClean="0"/>
              <a:t>Agents </a:t>
            </a:r>
            <a:r>
              <a:rPr lang="en-CA" dirty="0"/>
              <a:t>measure </a:t>
            </a:r>
            <a:r>
              <a:rPr lang="en-CA" b="1" dirty="0" smtClean="0"/>
              <a:t>local object density</a:t>
            </a:r>
            <a:r>
              <a:rPr lang="en-CA" dirty="0" smtClean="0"/>
              <a:t> </a:t>
            </a:r>
            <a:r>
              <a:rPr lang="en-CA" dirty="0"/>
              <a:t>by maintaining a short-term memory and counting the number of recent object </a:t>
            </a:r>
            <a:r>
              <a:rPr lang="en-CA" dirty="0" smtClean="0"/>
              <a:t>appearances</a:t>
            </a:r>
          </a:p>
          <a:p>
            <a:pPr lvl="1"/>
            <a:r>
              <a:rPr lang="en-CA" dirty="0"/>
              <a:t>Agents walk randomly and pick-up or deposit objects as a probabilistic function of local object </a:t>
            </a:r>
            <a:r>
              <a:rPr lang="en-CA" dirty="0" smtClean="0"/>
              <a:t>density</a:t>
            </a:r>
          </a:p>
          <a:p>
            <a:pPr lvl="2"/>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74</a:t>
            </a:fld>
            <a:endParaRPr lang="en-US"/>
          </a:p>
        </p:txBody>
      </p:sp>
      <p:pic>
        <p:nvPicPr>
          <p:cNvPr id="6" name="Picture 5"/>
          <p:cNvPicPr>
            <a:picLocks noChangeAspect="1"/>
          </p:cNvPicPr>
          <p:nvPr/>
        </p:nvPicPr>
        <p:blipFill>
          <a:blip r:embed="rId2"/>
          <a:stretch>
            <a:fillRect/>
          </a:stretch>
        </p:blipFill>
        <p:spPr>
          <a:xfrm>
            <a:off x="7042993" y="673320"/>
            <a:ext cx="4935165" cy="4935165"/>
          </a:xfrm>
          <a:prstGeom prst="rect">
            <a:avLst/>
          </a:prstGeom>
        </p:spPr>
      </p:pic>
      <p:sp>
        <p:nvSpPr>
          <p:cNvPr id="7" name="TextBox 6"/>
          <p:cNvSpPr txBox="1"/>
          <p:nvPr/>
        </p:nvSpPr>
        <p:spPr>
          <a:xfrm>
            <a:off x="8538517" y="4843849"/>
            <a:ext cx="617477" cy="369332"/>
          </a:xfrm>
          <a:prstGeom prst="rect">
            <a:avLst/>
          </a:prstGeom>
          <a:noFill/>
        </p:spPr>
        <p:txBody>
          <a:bodyPr wrap="none" rtlCol="0">
            <a:spAutoFit/>
          </a:bodyPr>
          <a:lstStyle/>
          <a:p>
            <a:r>
              <a:rPr lang="en-CA" dirty="0" smtClean="0"/>
              <a:t>High</a:t>
            </a:r>
            <a:endParaRPr lang="en-CA" dirty="0"/>
          </a:p>
        </p:txBody>
      </p:sp>
      <p:sp>
        <p:nvSpPr>
          <p:cNvPr id="8" name="TextBox 7"/>
          <p:cNvSpPr txBox="1"/>
          <p:nvPr/>
        </p:nvSpPr>
        <p:spPr>
          <a:xfrm>
            <a:off x="8379019" y="1977081"/>
            <a:ext cx="936475" cy="369332"/>
          </a:xfrm>
          <a:prstGeom prst="rect">
            <a:avLst/>
          </a:prstGeom>
          <a:noFill/>
        </p:spPr>
        <p:txBody>
          <a:bodyPr wrap="none" rtlCol="0">
            <a:spAutoFit/>
          </a:bodyPr>
          <a:lstStyle/>
          <a:p>
            <a:r>
              <a:rPr lang="en-CA" smtClean="0"/>
              <a:t>Medium</a:t>
            </a:r>
            <a:endParaRPr lang="en-CA"/>
          </a:p>
        </p:txBody>
      </p:sp>
      <p:sp>
        <p:nvSpPr>
          <p:cNvPr id="9" name="TextBox 8"/>
          <p:cNvSpPr txBox="1"/>
          <p:nvPr/>
        </p:nvSpPr>
        <p:spPr>
          <a:xfrm>
            <a:off x="11244649" y="2496065"/>
            <a:ext cx="589777" cy="369332"/>
          </a:xfrm>
          <a:prstGeom prst="rect">
            <a:avLst/>
          </a:prstGeom>
          <a:noFill/>
        </p:spPr>
        <p:txBody>
          <a:bodyPr wrap="none" rtlCol="0">
            <a:spAutoFit/>
          </a:bodyPr>
          <a:lstStyle/>
          <a:p>
            <a:r>
              <a:rPr lang="en-CA" dirty="0" smtClean="0"/>
              <a:t>Low</a:t>
            </a:r>
            <a:endParaRPr lang="en-CA" dirty="0"/>
          </a:p>
        </p:txBody>
      </p:sp>
      <p:sp>
        <p:nvSpPr>
          <p:cNvPr id="10" name="TextBox 9"/>
          <p:cNvSpPr txBox="1"/>
          <p:nvPr/>
        </p:nvSpPr>
        <p:spPr>
          <a:xfrm>
            <a:off x="9687698" y="3302967"/>
            <a:ext cx="787139" cy="369332"/>
          </a:xfrm>
          <a:prstGeom prst="rect">
            <a:avLst/>
          </a:prstGeom>
          <a:noFill/>
        </p:spPr>
        <p:txBody>
          <a:bodyPr wrap="none" rtlCol="0">
            <a:spAutoFit/>
          </a:bodyPr>
          <a:lstStyle/>
          <a:p>
            <a:r>
              <a:rPr lang="en-CA" dirty="0" smtClean="0"/>
              <a:t>Lower</a:t>
            </a:r>
            <a:endParaRPr lang="en-CA" dirty="0"/>
          </a:p>
        </p:txBody>
      </p:sp>
      <p:sp>
        <p:nvSpPr>
          <p:cNvPr id="11" name="TextBox 10"/>
          <p:cNvSpPr txBox="1"/>
          <p:nvPr/>
        </p:nvSpPr>
        <p:spPr>
          <a:xfrm>
            <a:off x="10758922" y="4559643"/>
            <a:ext cx="656846" cy="369332"/>
          </a:xfrm>
          <a:prstGeom prst="rect">
            <a:avLst/>
          </a:prstGeom>
          <a:noFill/>
        </p:spPr>
        <p:txBody>
          <a:bodyPr wrap="none" rtlCol="0">
            <a:spAutoFit/>
          </a:bodyPr>
          <a:lstStyle/>
          <a:p>
            <a:r>
              <a:rPr lang="en-CA" dirty="0" smtClean="0"/>
              <a:t>Zero</a:t>
            </a:r>
            <a:endParaRPr lang="en-CA" dirty="0"/>
          </a:p>
        </p:txBody>
      </p:sp>
      <p:sp>
        <p:nvSpPr>
          <p:cNvPr id="12" name="TextBox 11"/>
          <p:cNvSpPr txBox="1"/>
          <p:nvPr/>
        </p:nvSpPr>
        <p:spPr>
          <a:xfrm>
            <a:off x="7191632" y="247135"/>
            <a:ext cx="3744936" cy="369332"/>
          </a:xfrm>
          <a:prstGeom prst="rect">
            <a:avLst/>
          </a:prstGeom>
          <a:noFill/>
        </p:spPr>
        <p:txBody>
          <a:bodyPr wrap="none" rtlCol="0">
            <a:spAutoFit/>
          </a:bodyPr>
          <a:lstStyle/>
          <a:p>
            <a:r>
              <a:rPr lang="en-CA" dirty="0" smtClean="0"/>
              <a:t>Local object density (cartoon version)</a:t>
            </a:r>
            <a:endParaRPr lang="en-CA" dirty="0"/>
          </a:p>
        </p:txBody>
      </p:sp>
      <p:graphicFrame>
        <p:nvGraphicFramePr>
          <p:cNvPr id="13" name="Table 12"/>
          <p:cNvGraphicFramePr>
            <a:graphicFrameLocks noGrp="1"/>
          </p:cNvGraphicFramePr>
          <p:nvPr>
            <p:extLst>
              <p:ext uri="{D42A27DB-BD31-4B8C-83A1-F6EECF244321}">
                <p14:modId xmlns:p14="http://schemas.microsoft.com/office/powerpoint/2010/main" val="598291470"/>
              </p:ext>
            </p:extLst>
          </p:nvPr>
        </p:nvGraphicFramePr>
        <p:xfrm>
          <a:off x="1069848" y="3336025"/>
          <a:ext cx="5553374" cy="1656080"/>
        </p:xfrm>
        <a:graphic>
          <a:graphicData uri="http://schemas.openxmlformats.org/drawingml/2006/table">
            <a:tbl>
              <a:tblPr firstRow="1" bandRow="1">
                <a:tableStyleId>{5C22544A-7EE6-4342-B048-85BDC9FD1C3A}</a:tableStyleId>
              </a:tblPr>
              <a:tblGrid>
                <a:gridCol w="1702843"/>
                <a:gridCol w="1972304"/>
                <a:gridCol w="1878227"/>
              </a:tblGrid>
              <a:tr h="370840">
                <a:tc>
                  <a:txBody>
                    <a:bodyPr/>
                    <a:lstStyle/>
                    <a:p>
                      <a:r>
                        <a:rPr lang="en-CA" dirty="0" smtClean="0"/>
                        <a:t>Density</a:t>
                      </a:r>
                      <a:endParaRPr lang="en-CA" dirty="0"/>
                    </a:p>
                  </a:txBody>
                  <a:tcPr/>
                </a:tc>
                <a:tc>
                  <a:txBody>
                    <a:bodyPr/>
                    <a:lstStyle/>
                    <a:p>
                      <a:r>
                        <a:rPr lang="en-CA" dirty="0" smtClean="0"/>
                        <a:t>Pick-up Probability</a:t>
                      </a:r>
                    </a:p>
                    <a:p>
                      <a:r>
                        <a:rPr lang="en-CA" dirty="0" smtClean="0"/>
                        <a:t>(if not carrying)</a:t>
                      </a:r>
                      <a:endParaRPr lang="en-CA" dirty="0"/>
                    </a:p>
                  </a:txBody>
                  <a:tcPr/>
                </a:tc>
                <a:tc>
                  <a:txBody>
                    <a:bodyPr/>
                    <a:lstStyle/>
                    <a:p>
                      <a:r>
                        <a:rPr lang="en-CA" dirty="0" smtClean="0"/>
                        <a:t>Deposit Probability</a:t>
                      </a:r>
                    </a:p>
                    <a:p>
                      <a:r>
                        <a:rPr lang="en-CA" dirty="0" smtClean="0"/>
                        <a:t>(if</a:t>
                      </a:r>
                      <a:r>
                        <a:rPr lang="en-CA" baseline="0" dirty="0" smtClean="0"/>
                        <a:t> carrying)</a:t>
                      </a:r>
                      <a:endParaRPr lang="en-CA" dirty="0"/>
                    </a:p>
                  </a:txBody>
                  <a:tcPr/>
                </a:tc>
              </a:tr>
              <a:tr h="370840">
                <a:tc>
                  <a:txBody>
                    <a:bodyPr/>
                    <a:lstStyle/>
                    <a:p>
                      <a:r>
                        <a:rPr lang="en-CA" dirty="0" smtClean="0"/>
                        <a:t>Low</a:t>
                      </a:r>
                      <a:endParaRPr lang="en-CA" dirty="0"/>
                    </a:p>
                  </a:txBody>
                  <a:tcPr/>
                </a:tc>
                <a:tc>
                  <a:txBody>
                    <a:bodyPr/>
                    <a:lstStyle/>
                    <a:p>
                      <a:r>
                        <a:rPr lang="en-CA" dirty="0" smtClean="0"/>
                        <a:t>High</a:t>
                      </a:r>
                      <a:endParaRPr lang="en-CA" dirty="0"/>
                    </a:p>
                  </a:txBody>
                  <a:tcPr/>
                </a:tc>
                <a:tc>
                  <a:txBody>
                    <a:bodyPr/>
                    <a:lstStyle/>
                    <a:p>
                      <a:r>
                        <a:rPr lang="en-CA" dirty="0" smtClean="0"/>
                        <a:t>Low</a:t>
                      </a:r>
                      <a:endParaRPr lang="en-CA" dirty="0"/>
                    </a:p>
                  </a:txBody>
                  <a:tcPr/>
                </a:tc>
              </a:tr>
              <a:tr h="370840">
                <a:tc>
                  <a:txBody>
                    <a:bodyPr/>
                    <a:lstStyle/>
                    <a:p>
                      <a:r>
                        <a:rPr lang="en-CA" dirty="0" smtClean="0"/>
                        <a:t>High</a:t>
                      </a:r>
                      <a:endParaRPr lang="en-CA" dirty="0"/>
                    </a:p>
                  </a:txBody>
                  <a:tcPr/>
                </a:tc>
                <a:tc>
                  <a:txBody>
                    <a:bodyPr/>
                    <a:lstStyle/>
                    <a:p>
                      <a:r>
                        <a:rPr lang="en-CA" dirty="0" smtClean="0"/>
                        <a:t>Low</a:t>
                      </a:r>
                      <a:endParaRPr lang="en-CA" dirty="0"/>
                    </a:p>
                  </a:txBody>
                  <a:tcPr/>
                </a:tc>
                <a:tc>
                  <a:txBody>
                    <a:bodyPr/>
                    <a:lstStyle/>
                    <a:p>
                      <a:r>
                        <a:rPr lang="en-CA" dirty="0" smtClean="0"/>
                        <a:t>High</a:t>
                      </a:r>
                      <a:endParaRPr lang="en-CA" dirty="0"/>
                    </a:p>
                  </a:txBody>
                  <a:tcPr/>
                </a:tc>
              </a:tr>
            </a:tbl>
          </a:graphicData>
        </a:graphic>
      </p:graphicFrame>
    </p:spTree>
    <p:extLst>
      <p:ext uri="{BB962C8B-B14F-4D97-AF65-F5344CB8AC3E}">
        <p14:creationId xmlns:p14="http://schemas.microsoft.com/office/powerpoint/2010/main" val="785807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75</a:t>
            </a:fld>
            <a:endParaRPr lang="en-US"/>
          </a:p>
        </p:txBody>
      </p:sp>
      <p:pic>
        <p:nvPicPr>
          <p:cNvPr id="6" name="Picture 5"/>
          <p:cNvPicPr>
            <a:picLocks noChangeAspect="1"/>
          </p:cNvPicPr>
          <p:nvPr/>
        </p:nvPicPr>
        <p:blipFill>
          <a:blip r:embed="rId2"/>
          <a:stretch>
            <a:fillRect/>
          </a:stretch>
        </p:blipFill>
        <p:spPr>
          <a:xfrm>
            <a:off x="0" y="430490"/>
            <a:ext cx="12192000" cy="5997020"/>
          </a:xfrm>
          <a:prstGeom prst="rect">
            <a:avLst/>
          </a:prstGeom>
        </p:spPr>
      </p:pic>
      <p:sp>
        <p:nvSpPr>
          <p:cNvPr id="7" name="TextBox 6"/>
          <p:cNvSpPr txBox="1"/>
          <p:nvPr/>
        </p:nvSpPr>
        <p:spPr>
          <a:xfrm>
            <a:off x="1594019" y="37067"/>
            <a:ext cx="1383520" cy="369332"/>
          </a:xfrm>
          <a:prstGeom prst="rect">
            <a:avLst/>
          </a:prstGeom>
          <a:noFill/>
        </p:spPr>
        <p:txBody>
          <a:bodyPr wrap="none" rtlCol="0">
            <a:spAutoFit/>
          </a:bodyPr>
          <a:lstStyle/>
          <a:p>
            <a:r>
              <a:rPr lang="en-CA" dirty="0" smtClean="0"/>
              <a:t>Not carrying</a:t>
            </a:r>
            <a:endParaRPr lang="en-CA" dirty="0"/>
          </a:p>
        </p:txBody>
      </p:sp>
      <p:sp>
        <p:nvSpPr>
          <p:cNvPr id="8" name="TextBox 7"/>
          <p:cNvSpPr txBox="1"/>
          <p:nvPr/>
        </p:nvSpPr>
        <p:spPr>
          <a:xfrm>
            <a:off x="8118387" y="37067"/>
            <a:ext cx="998800" cy="369332"/>
          </a:xfrm>
          <a:prstGeom prst="rect">
            <a:avLst/>
          </a:prstGeom>
          <a:noFill/>
        </p:spPr>
        <p:txBody>
          <a:bodyPr wrap="none" rtlCol="0">
            <a:spAutoFit/>
          </a:bodyPr>
          <a:lstStyle/>
          <a:p>
            <a:r>
              <a:rPr lang="en-CA" smtClean="0"/>
              <a:t>Carrying</a:t>
            </a:r>
            <a:endParaRPr lang="en-CA"/>
          </a:p>
        </p:txBody>
      </p:sp>
    </p:spTree>
    <p:extLst>
      <p:ext uri="{BB962C8B-B14F-4D97-AF65-F5344CB8AC3E}">
        <p14:creationId xmlns:p14="http://schemas.microsoft.com/office/powerpoint/2010/main" val="188911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2011" y="1153988"/>
            <a:ext cx="4033492" cy="4888466"/>
          </a:xfrm>
        </p:spPr>
        <p:txBody>
          <a:bodyPr>
            <a:normAutofit/>
          </a:bodyPr>
          <a:lstStyle/>
          <a:p>
            <a:r>
              <a:rPr lang="en-CA" dirty="0" smtClean="0"/>
              <a:t>Experiments on the computational model closely match the results of biological experiments</a:t>
            </a:r>
          </a:p>
          <a:p>
            <a:r>
              <a:rPr lang="en-CA" dirty="0" smtClean="0"/>
              <a:t>But we have to be careful:</a:t>
            </a:r>
          </a:p>
          <a:p>
            <a:pPr lvl="1"/>
            <a:r>
              <a:rPr lang="en-CA" dirty="0" smtClean="0"/>
              <a:t>Similarity of results does not necessarily imply similarity of method</a:t>
            </a:r>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a:xfrm>
            <a:off x="11336991" y="6370215"/>
            <a:ext cx="365760" cy="365760"/>
          </a:xfrm>
        </p:spPr>
        <p:txBody>
          <a:bodyPr/>
          <a:lstStyle/>
          <a:p>
            <a:fld id="{3A5A74ED-6A13-9D44-9952-CB1E1353BB4A}" type="slidenum">
              <a:rPr lang="en-US" smtClean="0"/>
              <a:t>76</a:t>
            </a:fld>
            <a:endParaRPr lang="en-US"/>
          </a:p>
        </p:txBody>
      </p:sp>
      <p:pic>
        <p:nvPicPr>
          <p:cNvPr id="2" name="Picture 1"/>
          <p:cNvPicPr>
            <a:picLocks noChangeAspect="1"/>
          </p:cNvPicPr>
          <p:nvPr/>
        </p:nvPicPr>
        <p:blipFill rotWithShape="1">
          <a:blip r:embed="rId2"/>
          <a:srcRect l="-170"/>
          <a:stretch/>
        </p:blipFill>
        <p:spPr>
          <a:xfrm>
            <a:off x="5486393" y="0"/>
            <a:ext cx="5509972" cy="6858000"/>
          </a:xfrm>
          <a:prstGeom prst="rect">
            <a:avLst/>
          </a:prstGeom>
        </p:spPr>
      </p:pic>
      <p:sp>
        <p:nvSpPr>
          <p:cNvPr id="8" name="TextBox 7"/>
          <p:cNvSpPr txBox="1"/>
          <p:nvPr/>
        </p:nvSpPr>
        <p:spPr>
          <a:xfrm>
            <a:off x="4404699" y="115329"/>
            <a:ext cx="1162498" cy="923330"/>
          </a:xfrm>
          <a:prstGeom prst="rect">
            <a:avLst/>
          </a:prstGeom>
          <a:noFill/>
        </p:spPr>
        <p:txBody>
          <a:bodyPr wrap="none" rtlCol="0">
            <a:spAutoFit/>
          </a:bodyPr>
          <a:lstStyle/>
          <a:p>
            <a:r>
              <a:rPr lang="en-CA" u="sng" dirty="0" smtClean="0"/>
              <a:t>Left:</a:t>
            </a:r>
          </a:p>
          <a:p>
            <a:r>
              <a:rPr lang="en-CA" dirty="0" smtClean="0"/>
              <a:t>Computer</a:t>
            </a:r>
          </a:p>
          <a:p>
            <a:r>
              <a:rPr lang="en-CA" dirty="0" smtClean="0"/>
              <a:t>Model</a:t>
            </a:r>
            <a:endParaRPr lang="en-CA" dirty="0"/>
          </a:p>
        </p:txBody>
      </p:sp>
      <p:sp>
        <p:nvSpPr>
          <p:cNvPr id="9" name="TextBox 8"/>
          <p:cNvSpPr txBox="1"/>
          <p:nvPr/>
        </p:nvSpPr>
        <p:spPr>
          <a:xfrm>
            <a:off x="10964041" y="115329"/>
            <a:ext cx="1265090" cy="923330"/>
          </a:xfrm>
          <a:prstGeom prst="rect">
            <a:avLst/>
          </a:prstGeom>
          <a:noFill/>
        </p:spPr>
        <p:txBody>
          <a:bodyPr wrap="none" rtlCol="0">
            <a:spAutoFit/>
          </a:bodyPr>
          <a:lstStyle/>
          <a:p>
            <a:r>
              <a:rPr lang="en-CA" u="sng" dirty="0" smtClean="0"/>
              <a:t>Right:</a:t>
            </a:r>
          </a:p>
          <a:p>
            <a:r>
              <a:rPr lang="en-CA" dirty="0" smtClean="0"/>
              <a:t>Biological</a:t>
            </a:r>
          </a:p>
          <a:p>
            <a:r>
              <a:rPr lang="en-CA" dirty="0" smtClean="0"/>
              <a:t>Experiment</a:t>
            </a:r>
            <a:endParaRPr lang="en-CA" dirty="0"/>
          </a:p>
        </p:txBody>
      </p:sp>
    </p:spTree>
    <p:extLst>
      <p:ext uri="{BB962C8B-B14F-4D97-AF65-F5344CB8AC3E}">
        <p14:creationId xmlns:p14="http://schemas.microsoft.com/office/powerpoint/2010/main" val="7489396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31136" y="247997"/>
            <a:ext cx="7729728" cy="1188720"/>
          </a:xfrm>
        </p:spPr>
        <p:txBody>
          <a:bodyPr/>
          <a:lstStyle/>
          <a:p>
            <a:r>
              <a:rPr lang="en-CA" dirty="0" smtClean="0"/>
              <a:t>BECKERS ET AL</a:t>
            </a:r>
            <a:endParaRPr lang="en-CA" dirty="0"/>
          </a:p>
        </p:txBody>
      </p:sp>
      <p:sp>
        <p:nvSpPr>
          <p:cNvPr id="7" name="Content Placeholder 6"/>
          <p:cNvSpPr>
            <a:spLocks noGrp="1"/>
          </p:cNvSpPr>
          <p:nvPr>
            <p:ph idx="1"/>
          </p:nvPr>
        </p:nvSpPr>
        <p:spPr>
          <a:xfrm>
            <a:off x="531341" y="1748354"/>
            <a:ext cx="5733535" cy="4318814"/>
          </a:xfrm>
        </p:spPr>
        <p:txBody>
          <a:bodyPr>
            <a:normAutofit/>
          </a:bodyPr>
          <a:lstStyle/>
          <a:p>
            <a:r>
              <a:rPr lang="en-CA" dirty="0" err="1" smtClean="0"/>
              <a:t>Beckers</a:t>
            </a:r>
            <a:r>
              <a:rPr lang="en-CA" dirty="0" smtClean="0"/>
              <a:t> et al. wrote </a:t>
            </a:r>
            <a:r>
              <a:rPr lang="en-CA" dirty="0"/>
              <a:t>a paper detailing their experiments in swarm robotic </a:t>
            </a:r>
            <a:r>
              <a:rPr lang="en-CA" dirty="0" smtClean="0"/>
              <a:t>clustering</a:t>
            </a:r>
          </a:p>
          <a:p>
            <a:pPr lvl="1"/>
            <a:r>
              <a:rPr lang="en-CA" dirty="0" err="1" smtClean="0"/>
              <a:t>Beckers</a:t>
            </a:r>
            <a:r>
              <a:rPr lang="en-CA" dirty="0"/>
              <a:t>, R., Holland, O. E., &amp; </a:t>
            </a:r>
            <a:r>
              <a:rPr lang="en-CA" dirty="0" err="1"/>
              <a:t>Deneubourg</a:t>
            </a:r>
            <a:r>
              <a:rPr lang="en-CA" dirty="0"/>
              <a:t>, J. L. (1994, July). From local actions to global tasks: </a:t>
            </a:r>
            <a:r>
              <a:rPr lang="en-CA" dirty="0" err="1"/>
              <a:t>Stigmergy</a:t>
            </a:r>
            <a:r>
              <a:rPr lang="en-CA" dirty="0"/>
              <a:t> and collective robotics. In </a:t>
            </a:r>
            <a:r>
              <a:rPr lang="en-CA" i="1" dirty="0"/>
              <a:t>Artificial life </a:t>
            </a:r>
            <a:r>
              <a:rPr lang="en-CA" i="1" dirty="0" smtClean="0"/>
              <a:t>IV </a:t>
            </a:r>
            <a:r>
              <a:rPr lang="en-CA" dirty="0" smtClean="0"/>
              <a:t>(</a:t>
            </a:r>
            <a:r>
              <a:rPr lang="en-CA" dirty="0"/>
              <a:t>Vol. 181, p. 189</a:t>
            </a:r>
            <a:r>
              <a:rPr lang="en-CA" dirty="0" smtClean="0"/>
              <a:t>).</a:t>
            </a:r>
          </a:p>
          <a:p>
            <a:r>
              <a:rPr lang="en-CA" dirty="0" smtClean="0"/>
              <a:t>Unlike the [</a:t>
            </a:r>
            <a:r>
              <a:rPr lang="en-CA" dirty="0" err="1" smtClean="0"/>
              <a:t>Deneubourg</a:t>
            </a:r>
            <a:r>
              <a:rPr lang="en-CA" dirty="0" smtClean="0"/>
              <a:t> </a:t>
            </a:r>
            <a:r>
              <a:rPr lang="en-CA" dirty="0"/>
              <a:t>et </a:t>
            </a:r>
            <a:r>
              <a:rPr lang="en-CA" dirty="0" smtClean="0"/>
              <a:t>al., 1990] </a:t>
            </a:r>
            <a:r>
              <a:rPr lang="en-CA" dirty="0"/>
              <a:t>model, </a:t>
            </a:r>
            <a:r>
              <a:rPr lang="en-CA" dirty="0" smtClean="0"/>
              <a:t>the robot’s </a:t>
            </a:r>
            <a:r>
              <a:rPr lang="en-CA" dirty="0"/>
              <a:t>pick-up / deposit behaviour is implicit</a:t>
            </a:r>
          </a:p>
          <a:p>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77</a:t>
            </a:fld>
            <a:endParaRPr lang="en-US"/>
          </a:p>
        </p:txBody>
      </p:sp>
      <p:pic>
        <p:nvPicPr>
          <p:cNvPr id="2" name="Picture 1"/>
          <p:cNvPicPr>
            <a:picLocks noChangeAspect="1"/>
          </p:cNvPicPr>
          <p:nvPr/>
        </p:nvPicPr>
        <p:blipFill>
          <a:blip r:embed="rId2"/>
          <a:stretch>
            <a:fillRect/>
          </a:stretch>
        </p:blipFill>
        <p:spPr>
          <a:xfrm>
            <a:off x="6507205" y="1642934"/>
            <a:ext cx="5232400" cy="4610100"/>
          </a:xfrm>
          <a:prstGeom prst="rect">
            <a:avLst/>
          </a:prstGeom>
        </p:spPr>
      </p:pic>
    </p:spTree>
    <p:extLst>
      <p:ext uri="{BB962C8B-B14F-4D97-AF65-F5344CB8AC3E}">
        <p14:creationId xmlns:p14="http://schemas.microsoft.com/office/powerpoint/2010/main" val="10787713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A5A74ED-6A13-9D44-9952-CB1E1353BB4A}" type="slidenum">
              <a:rPr lang="en-US" smtClean="0"/>
              <a:t>78</a:t>
            </a:fld>
            <a:endParaRPr lang="en-US"/>
          </a:p>
        </p:txBody>
      </p:sp>
      <p:pic>
        <p:nvPicPr>
          <p:cNvPr id="6" name="Picture 5"/>
          <p:cNvPicPr>
            <a:picLocks noChangeAspect="1"/>
          </p:cNvPicPr>
          <p:nvPr/>
        </p:nvPicPr>
        <p:blipFill>
          <a:blip r:embed="rId2"/>
          <a:stretch>
            <a:fillRect/>
          </a:stretch>
        </p:blipFill>
        <p:spPr>
          <a:xfrm>
            <a:off x="2145803" y="138808"/>
            <a:ext cx="8201073" cy="3578246"/>
          </a:xfrm>
          <a:prstGeom prst="rect">
            <a:avLst/>
          </a:prstGeom>
        </p:spPr>
      </p:pic>
      <p:sp>
        <p:nvSpPr>
          <p:cNvPr id="7" name="Rectangle 6"/>
          <p:cNvSpPr/>
          <p:nvPr/>
        </p:nvSpPr>
        <p:spPr>
          <a:xfrm>
            <a:off x="920577" y="3877694"/>
            <a:ext cx="10651523" cy="2862322"/>
          </a:xfrm>
          <a:prstGeom prst="rect">
            <a:avLst/>
          </a:prstGeom>
        </p:spPr>
        <p:txBody>
          <a:bodyPr wrap="square">
            <a:spAutoFit/>
          </a:bodyPr>
          <a:lstStyle/>
          <a:p>
            <a:pPr marL="342900" indent="-342900">
              <a:buFont typeface="Arial" charset="0"/>
              <a:buChar char="•"/>
            </a:pPr>
            <a:r>
              <a:rPr lang="en-US" dirty="0"/>
              <a:t>C-shaped gripper passively collects </a:t>
            </a:r>
            <a:r>
              <a:rPr lang="en-US" dirty="0" smtClean="0"/>
              <a:t>pucks</a:t>
            </a:r>
          </a:p>
          <a:p>
            <a:pPr marL="342900" indent="-342900">
              <a:buFont typeface="Arial" charset="0"/>
              <a:buChar char="•"/>
            </a:pPr>
            <a:endParaRPr lang="en-US" dirty="0" smtClean="0"/>
          </a:p>
          <a:p>
            <a:pPr marL="342900" indent="-342900">
              <a:buFont typeface="Arial" charset="0"/>
              <a:buChar char="•"/>
            </a:pPr>
            <a:r>
              <a:rPr lang="en-US" dirty="0" smtClean="0"/>
              <a:t>Infrared sensors </a:t>
            </a:r>
            <a:r>
              <a:rPr lang="en-US" dirty="0"/>
              <a:t>detect obstacles (walls, other </a:t>
            </a:r>
            <a:r>
              <a:rPr lang="en-US" dirty="0" smtClean="0"/>
              <a:t>robots)</a:t>
            </a:r>
          </a:p>
          <a:p>
            <a:pPr marL="800100" lvl="1" indent="-342900">
              <a:buFont typeface="Arial" charset="0"/>
              <a:buChar char="•"/>
            </a:pPr>
            <a:r>
              <a:rPr lang="en-US" dirty="0" err="1" smtClean="0"/>
              <a:t>Behaviour</a:t>
            </a:r>
            <a:r>
              <a:rPr lang="en-US" dirty="0"/>
              <a:t>: Triggers random turn away from </a:t>
            </a:r>
            <a:r>
              <a:rPr lang="en-US" dirty="0" smtClean="0"/>
              <a:t>obstacle</a:t>
            </a:r>
          </a:p>
          <a:p>
            <a:pPr marL="342900" indent="-342900">
              <a:buFont typeface="Arial" charset="0"/>
              <a:buChar char="•"/>
            </a:pPr>
            <a:endParaRPr lang="en-US" dirty="0"/>
          </a:p>
          <a:p>
            <a:pPr marL="342900" indent="-342900">
              <a:buFont typeface="Arial" charset="0"/>
              <a:buChar char="•"/>
            </a:pPr>
            <a:r>
              <a:rPr lang="en-US" dirty="0" smtClean="0"/>
              <a:t>Force sensor detects </a:t>
            </a:r>
            <a:r>
              <a:rPr lang="en-US" dirty="0"/>
              <a:t>that gripper is pushing against three or more </a:t>
            </a:r>
            <a:r>
              <a:rPr lang="en-US" dirty="0" smtClean="0"/>
              <a:t>pucks</a:t>
            </a:r>
          </a:p>
          <a:p>
            <a:pPr marL="800100" lvl="1" indent="-342900">
              <a:buFont typeface="Arial" charset="0"/>
              <a:buChar char="•"/>
            </a:pPr>
            <a:r>
              <a:rPr lang="en-US" dirty="0" err="1" smtClean="0"/>
              <a:t>Behaviour</a:t>
            </a:r>
            <a:r>
              <a:rPr lang="en-US" dirty="0"/>
              <a:t>: Triggers backup, then a random turn, resulting in the pucks being left behind (i.e. </a:t>
            </a:r>
            <a:r>
              <a:rPr lang="en-US" dirty="0" smtClean="0"/>
              <a:t>deposited)</a:t>
            </a:r>
          </a:p>
          <a:p>
            <a:pPr marL="800100" lvl="1" indent="-342900">
              <a:buFont typeface="Arial" charset="0"/>
              <a:buChar char="•"/>
            </a:pPr>
            <a:endParaRPr lang="en-US" dirty="0" smtClean="0"/>
          </a:p>
          <a:p>
            <a:pPr marL="342900" indent="-342900">
              <a:buFont typeface="Arial" charset="0"/>
              <a:buChar char="•"/>
            </a:pPr>
            <a:r>
              <a:rPr lang="en-US" dirty="0" smtClean="0"/>
              <a:t>If </a:t>
            </a:r>
            <a:r>
              <a:rPr lang="en-US" dirty="0"/>
              <a:t>no </a:t>
            </a:r>
            <a:r>
              <a:rPr lang="en-US" dirty="0" err="1"/>
              <a:t>behaviour</a:t>
            </a:r>
            <a:r>
              <a:rPr lang="en-US" dirty="0"/>
              <a:t> is triggered, the robot just moves straight</a:t>
            </a:r>
          </a:p>
          <a:p>
            <a:pPr marL="285750" indent="-285750">
              <a:buFont typeface="Arial" charset="0"/>
              <a:buChar char="•"/>
            </a:pPr>
            <a:endParaRPr lang="en-CA" dirty="0"/>
          </a:p>
        </p:txBody>
      </p:sp>
    </p:spTree>
    <p:extLst>
      <p:ext uri="{BB962C8B-B14F-4D97-AF65-F5344CB8AC3E}">
        <p14:creationId xmlns:p14="http://schemas.microsoft.com/office/powerpoint/2010/main" val="4307436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2678" y="0"/>
            <a:ext cx="8063172" cy="6858000"/>
          </a:xfrm>
          <a:prstGeom prst="rect">
            <a:avLst/>
          </a:prstGeom>
        </p:spPr>
      </p:pic>
      <p:sp>
        <p:nvSpPr>
          <p:cNvPr id="6" name="Content Placeholder 5"/>
          <p:cNvSpPr>
            <a:spLocks noGrp="1"/>
          </p:cNvSpPr>
          <p:nvPr>
            <p:ph idx="1"/>
          </p:nvPr>
        </p:nvSpPr>
        <p:spPr>
          <a:xfrm>
            <a:off x="8167816" y="123567"/>
            <a:ext cx="3880022" cy="6561437"/>
          </a:xfrm>
        </p:spPr>
        <p:txBody>
          <a:bodyPr>
            <a:normAutofit/>
          </a:bodyPr>
          <a:lstStyle/>
          <a:p>
            <a:r>
              <a:rPr lang="en-CA" dirty="0" smtClean="0"/>
              <a:t>Unlike </a:t>
            </a:r>
            <a:r>
              <a:rPr lang="en-CA" dirty="0" err="1" smtClean="0"/>
              <a:t>Deneubourg</a:t>
            </a:r>
            <a:r>
              <a:rPr lang="en-CA" dirty="0" smtClean="0"/>
              <a:t> et al. there is no explicit sensing of local object density</a:t>
            </a:r>
          </a:p>
          <a:p>
            <a:r>
              <a:rPr lang="en-CA" dirty="0" smtClean="0"/>
              <a:t>Yet when a high density area is encountered, the robot tends to further increase density by backing up and leaving its pucks behind</a:t>
            </a:r>
          </a:p>
          <a:p>
            <a:pPr lvl="1"/>
            <a:r>
              <a:rPr lang="en-CA" dirty="0" smtClean="0">
                <a:solidFill>
                  <a:srgbClr val="7030A0"/>
                </a:solidFill>
              </a:rPr>
              <a:t>POSITIVE FEEDBACK:</a:t>
            </a:r>
          </a:p>
          <a:p>
            <a:pPr lvl="2"/>
            <a:r>
              <a:rPr lang="en-CA" dirty="0" smtClean="0">
                <a:solidFill>
                  <a:srgbClr val="7030A0"/>
                </a:solidFill>
              </a:rPr>
              <a:t>Larger clusters are encountered more often, triggering further growth</a:t>
            </a:r>
          </a:p>
          <a:p>
            <a:pPr lvl="1"/>
            <a:r>
              <a:rPr lang="en-CA" dirty="0" smtClean="0">
                <a:solidFill>
                  <a:srgbClr val="7030A0"/>
                </a:solidFill>
              </a:rPr>
              <a:t>NEGATIVE FEEDBACK:</a:t>
            </a:r>
          </a:p>
          <a:p>
            <a:pPr lvl="2"/>
            <a:r>
              <a:rPr lang="en-CA" dirty="0" smtClean="0">
                <a:solidFill>
                  <a:srgbClr val="7030A0"/>
                </a:solidFill>
              </a:rPr>
              <a:t>When smaller clusters are encountered their pucks are taken away</a:t>
            </a:r>
            <a:endParaRPr lang="en-CA" dirty="0">
              <a:solidFill>
                <a:srgbClr val="7030A0"/>
              </a:solidFill>
            </a:endParaRPr>
          </a:p>
        </p:txBody>
      </p:sp>
      <p:sp>
        <p:nvSpPr>
          <p:cNvPr id="3" name="Slide Number Placeholder 2"/>
          <p:cNvSpPr>
            <a:spLocks noGrp="1"/>
          </p:cNvSpPr>
          <p:nvPr>
            <p:ph type="sldNum" sz="quarter" idx="12"/>
          </p:nvPr>
        </p:nvSpPr>
        <p:spPr/>
        <p:txBody>
          <a:bodyPr/>
          <a:lstStyle/>
          <a:p>
            <a:fld id="{3A5A74ED-6A13-9D44-9952-CB1E1353BB4A}" type="slidenum">
              <a:rPr lang="en-US" smtClean="0"/>
              <a:t>79</a:t>
            </a:fld>
            <a:endParaRPr lang="en-US"/>
          </a:p>
        </p:txBody>
      </p:sp>
    </p:spTree>
    <p:extLst>
      <p:ext uri="{BB962C8B-B14F-4D97-AF65-F5344CB8AC3E}">
        <p14:creationId xmlns:p14="http://schemas.microsoft.com/office/powerpoint/2010/main" val="2066928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8</a:t>
            </a:fld>
            <a:endParaRPr lang="en-US"/>
          </a:p>
        </p:txBody>
      </p:sp>
      <p:pic>
        <p:nvPicPr>
          <p:cNvPr id="7" name="Picture 6"/>
          <p:cNvPicPr>
            <a:picLocks noChangeAspect="1"/>
          </p:cNvPicPr>
          <p:nvPr/>
        </p:nvPicPr>
        <p:blipFill>
          <a:blip r:embed="rId3"/>
          <a:stretch>
            <a:fillRect/>
          </a:stretch>
        </p:blipFill>
        <p:spPr>
          <a:xfrm>
            <a:off x="294377" y="247785"/>
            <a:ext cx="4586514" cy="2579914"/>
          </a:xfrm>
          <a:prstGeom prst="rect">
            <a:avLst/>
          </a:prstGeom>
        </p:spPr>
      </p:pic>
      <p:pic>
        <p:nvPicPr>
          <p:cNvPr id="8" name="Picture 7"/>
          <p:cNvPicPr>
            <a:picLocks noChangeAspect="1"/>
          </p:cNvPicPr>
          <p:nvPr/>
        </p:nvPicPr>
        <p:blipFill>
          <a:blip r:embed="rId4"/>
          <a:stretch>
            <a:fillRect/>
          </a:stretch>
        </p:blipFill>
        <p:spPr>
          <a:xfrm>
            <a:off x="2736849" y="873976"/>
            <a:ext cx="3699329" cy="2774497"/>
          </a:xfrm>
          <a:prstGeom prst="rect">
            <a:avLst/>
          </a:prstGeom>
        </p:spPr>
      </p:pic>
      <p:pic>
        <p:nvPicPr>
          <p:cNvPr id="9" name="Picture 8"/>
          <p:cNvPicPr>
            <a:picLocks noChangeAspect="1"/>
          </p:cNvPicPr>
          <p:nvPr/>
        </p:nvPicPr>
        <p:blipFill rotWithShape="1">
          <a:blip r:embed="rId5"/>
          <a:srcRect t="6744" b="10666"/>
          <a:stretch/>
        </p:blipFill>
        <p:spPr>
          <a:xfrm>
            <a:off x="5165650" y="253137"/>
            <a:ext cx="2512566" cy="3034258"/>
          </a:xfrm>
          <a:prstGeom prst="rect">
            <a:avLst/>
          </a:prstGeom>
        </p:spPr>
      </p:pic>
      <p:pic>
        <p:nvPicPr>
          <p:cNvPr id="2" name="Picture 1"/>
          <p:cNvPicPr>
            <a:picLocks noChangeAspect="1"/>
          </p:cNvPicPr>
          <p:nvPr/>
        </p:nvPicPr>
        <p:blipFill>
          <a:blip r:embed="rId6"/>
          <a:stretch>
            <a:fillRect/>
          </a:stretch>
        </p:blipFill>
        <p:spPr>
          <a:xfrm>
            <a:off x="6747896" y="147799"/>
            <a:ext cx="3359121" cy="3526130"/>
          </a:xfrm>
          <a:prstGeom prst="rect">
            <a:avLst/>
          </a:prstGeom>
        </p:spPr>
      </p:pic>
      <p:pic>
        <p:nvPicPr>
          <p:cNvPr id="10" name="Picture 9"/>
          <p:cNvPicPr>
            <a:picLocks noChangeAspect="1"/>
          </p:cNvPicPr>
          <p:nvPr/>
        </p:nvPicPr>
        <p:blipFill>
          <a:blip r:embed="rId7"/>
          <a:stretch>
            <a:fillRect/>
          </a:stretch>
        </p:blipFill>
        <p:spPr>
          <a:xfrm>
            <a:off x="9063175" y="205674"/>
            <a:ext cx="3107195" cy="3951346"/>
          </a:xfrm>
          <a:prstGeom prst="rect">
            <a:avLst/>
          </a:prstGeom>
        </p:spPr>
      </p:pic>
      <p:sp>
        <p:nvSpPr>
          <p:cNvPr id="3" name="Content Placeholder 2"/>
          <p:cNvSpPr>
            <a:spLocks noGrp="1"/>
          </p:cNvSpPr>
          <p:nvPr>
            <p:ph idx="1"/>
          </p:nvPr>
        </p:nvSpPr>
        <p:spPr>
          <a:xfrm>
            <a:off x="1069848" y="3673929"/>
            <a:ext cx="10054834" cy="2595417"/>
          </a:xfrm>
        </p:spPr>
        <p:txBody>
          <a:bodyPr>
            <a:noAutofit/>
          </a:bodyPr>
          <a:lstStyle/>
          <a:p>
            <a:r>
              <a:rPr lang="en-US" sz="3200" smtClean="0"/>
              <a:t>“Swarm </a:t>
            </a:r>
            <a:r>
              <a:rPr lang="en-US" sz="3200"/>
              <a:t>robotics is the study of how </a:t>
            </a:r>
            <a:r>
              <a:rPr lang="en-US" sz="3200">
                <a:solidFill>
                  <a:schemeClr val="tx1"/>
                </a:solidFill>
              </a:rPr>
              <a:t>a large number of relatively simple physically embodied agents </a:t>
            </a:r>
            <a:r>
              <a:rPr lang="en-US" sz="3200"/>
              <a:t>can be designed such that a </a:t>
            </a:r>
            <a:r>
              <a:rPr lang="en-US" sz="3200">
                <a:solidFill>
                  <a:srgbClr val="FF0000"/>
                </a:solidFill>
              </a:rPr>
              <a:t>desired collective behavior</a:t>
            </a:r>
            <a:r>
              <a:rPr lang="en-US" sz="3200"/>
              <a:t> emerges from the local interactions among the agents and between the agents and the environment</a:t>
            </a:r>
            <a:r>
              <a:rPr lang="en-US" sz="3200" smtClean="0"/>
              <a:t>.”</a:t>
            </a:r>
            <a:endParaRPr lang="en-US" sz="2800"/>
          </a:p>
        </p:txBody>
      </p:sp>
    </p:spTree>
    <p:extLst>
      <p:ext uri="{BB962C8B-B14F-4D97-AF65-F5344CB8AC3E}">
        <p14:creationId xmlns:p14="http://schemas.microsoft.com/office/powerpoint/2010/main" val="190484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88964"/>
            <a:ext cx="7729728" cy="1188720"/>
          </a:xfrm>
        </p:spPr>
        <p:txBody>
          <a:bodyPr/>
          <a:lstStyle/>
          <a:p>
            <a:r>
              <a:rPr lang="en-CA" dirty="0" smtClean="0"/>
              <a:t>Clustering in waggle</a:t>
            </a:r>
            <a:endParaRPr lang="en-CA" dirty="0"/>
          </a:p>
        </p:txBody>
      </p:sp>
      <p:sp>
        <p:nvSpPr>
          <p:cNvPr id="3" name="Content Placeholder 2"/>
          <p:cNvSpPr>
            <a:spLocks noGrp="1"/>
          </p:cNvSpPr>
          <p:nvPr>
            <p:ph idx="1"/>
          </p:nvPr>
        </p:nvSpPr>
        <p:spPr>
          <a:xfrm>
            <a:off x="829733" y="1909913"/>
            <a:ext cx="10735734" cy="4219954"/>
          </a:xfrm>
        </p:spPr>
        <p:txBody>
          <a:bodyPr>
            <a:normAutofit lnSpcReduction="10000"/>
          </a:bodyPr>
          <a:lstStyle/>
          <a:p>
            <a:r>
              <a:rPr lang="en-CA" dirty="0" smtClean="0"/>
              <a:t>The next task will be to consider a number of different possible sensor states and decide on reactions for each one</a:t>
            </a:r>
          </a:p>
          <a:p>
            <a:r>
              <a:rPr lang="en-CA" dirty="0" smtClean="0"/>
              <a:t>We’ll have to consider different numbers of pucks detected by the robot and decide whether they represent low or high density</a:t>
            </a:r>
          </a:p>
          <a:p>
            <a:endParaRPr lang="en-CA" dirty="0"/>
          </a:p>
          <a:p>
            <a:endParaRPr lang="en-CA" dirty="0" smtClean="0"/>
          </a:p>
          <a:p>
            <a:pPr lvl="2"/>
            <a:endParaRPr lang="en-CA" dirty="0" smtClean="0"/>
          </a:p>
          <a:p>
            <a:pPr lvl="2"/>
            <a:endParaRPr lang="en-CA" dirty="0"/>
          </a:p>
          <a:p>
            <a:r>
              <a:rPr lang="en-CA" dirty="0" smtClean="0"/>
              <a:t>For simplicity, lets say that a single puck is low-density and two or more pucks is high-density</a:t>
            </a:r>
          </a:p>
          <a:p>
            <a:pPr lvl="1"/>
            <a:endParaRPr lang="en-CA"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80</a:t>
            </a:fld>
            <a:endParaRPr lang="en-US"/>
          </a:p>
        </p:txBody>
      </p:sp>
      <p:pic>
        <p:nvPicPr>
          <p:cNvPr id="10" name="Picture 9"/>
          <p:cNvPicPr>
            <a:picLocks noChangeAspect="1"/>
          </p:cNvPicPr>
          <p:nvPr/>
        </p:nvPicPr>
        <p:blipFill>
          <a:blip r:embed="rId2"/>
          <a:stretch>
            <a:fillRect/>
          </a:stretch>
        </p:blipFill>
        <p:spPr>
          <a:xfrm>
            <a:off x="2231136" y="3801533"/>
            <a:ext cx="1375664" cy="1269844"/>
          </a:xfrm>
          <a:prstGeom prst="rect">
            <a:avLst/>
          </a:prstGeom>
        </p:spPr>
      </p:pic>
      <p:pic>
        <p:nvPicPr>
          <p:cNvPr id="11" name="Picture 10"/>
          <p:cNvPicPr>
            <a:picLocks noChangeAspect="1"/>
          </p:cNvPicPr>
          <p:nvPr/>
        </p:nvPicPr>
        <p:blipFill>
          <a:blip r:embed="rId3"/>
          <a:stretch>
            <a:fillRect/>
          </a:stretch>
        </p:blipFill>
        <p:spPr>
          <a:xfrm>
            <a:off x="4553120" y="3657443"/>
            <a:ext cx="1359520" cy="1447800"/>
          </a:xfrm>
          <a:prstGeom prst="rect">
            <a:avLst/>
          </a:prstGeom>
        </p:spPr>
      </p:pic>
      <p:pic>
        <p:nvPicPr>
          <p:cNvPr id="12" name="Picture 11"/>
          <p:cNvPicPr>
            <a:picLocks noChangeAspect="1"/>
          </p:cNvPicPr>
          <p:nvPr/>
        </p:nvPicPr>
        <p:blipFill>
          <a:blip r:embed="rId4"/>
          <a:stretch>
            <a:fillRect/>
          </a:stretch>
        </p:blipFill>
        <p:spPr>
          <a:xfrm>
            <a:off x="6858960" y="3759042"/>
            <a:ext cx="1500768" cy="1447800"/>
          </a:xfrm>
          <a:prstGeom prst="rect">
            <a:avLst/>
          </a:prstGeom>
        </p:spPr>
      </p:pic>
    </p:spTree>
    <p:extLst>
      <p:ext uri="{BB962C8B-B14F-4D97-AF65-F5344CB8AC3E}">
        <p14:creationId xmlns:p14="http://schemas.microsoft.com/office/powerpoint/2010/main" val="439606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63812"/>
            <a:ext cx="9837638" cy="735214"/>
          </a:xfrm>
        </p:spPr>
        <p:txBody>
          <a:bodyPr>
            <a:normAutofit/>
          </a:bodyPr>
          <a:lstStyle/>
          <a:p>
            <a:r>
              <a:rPr lang="en-CA" dirty="0" smtClean="0"/>
              <a:t>Fill in the blanks with the choices the robot should make; e.g.</a:t>
            </a:r>
          </a:p>
          <a:p>
            <a:pPr lvl="1"/>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81</a:t>
            </a:fld>
            <a:endParaRPr lang="en-US"/>
          </a:p>
        </p:txBody>
      </p:sp>
      <p:pic>
        <p:nvPicPr>
          <p:cNvPr id="6" name="Picture 5"/>
          <p:cNvPicPr>
            <a:picLocks noChangeAspect="1"/>
          </p:cNvPicPr>
          <p:nvPr/>
        </p:nvPicPr>
        <p:blipFill>
          <a:blip r:embed="rId2"/>
          <a:stretch>
            <a:fillRect/>
          </a:stretch>
        </p:blipFill>
        <p:spPr>
          <a:xfrm>
            <a:off x="1320945" y="2616188"/>
            <a:ext cx="939800" cy="965200"/>
          </a:xfrm>
          <a:prstGeom prst="rect">
            <a:avLst/>
          </a:prstGeom>
        </p:spPr>
      </p:pic>
      <p:pic>
        <p:nvPicPr>
          <p:cNvPr id="7" name="Picture 6"/>
          <p:cNvPicPr>
            <a:picLocks noChangeAspect="1"/>
          </p:cNvPicPr>
          <p:nvPr/>
        </p:nvPicPr>
        <p:blipFill>
          <a:blip r:embed="rId3"/>
          <a:stretch>
            <a:fillRect/>
          </a:stretch>
        </p:blipFill>
        <p:spPr>
          <a:xfrm>
            <a:off x="8267457" y="4699039"/>
            <a:ext cx="1358900" cy="1041400"/>
          </a:xfrm>
          <a:prstGeom prst="rect">
            <a:avLst/>
          </a:prstGeom>
        </p:spPr>
      </p:pic>
      <p:pic>
        <p:nvPicPr>
          <p:cNvPr id="8" name="Picture 7"/>
          <p:cNvPicPr>
            <a:picLocks noChangeAspect="1"/>
          </p:cNvPicPr>
          <p:nvPr/>
        </p:nvPicPr>
        <p:blipFill>
          <a:blip r:embed="rId4"/>
          <a:stretch>
            <a:fillRect/>
          </a:stretch>
        </p:blipFill>
        <p:spPr>
          <a:xfrm>
            <a:off x="6150000" y="4172604"/>
            <a:ext cx="901700" cy="1092200"/>
          </a:xfrm>
          <a:prstGeom prst="rect">
            <a:avLst/>
          </a:prstGeom>
        </p:spPr>
      </p:pic>
      <p:pic>
        <p:nvPicPr>
          <p:cNvPr id="9" name="Picture 8"/>
          <p:cNvPicPr>
            <a:picLocks noChangeAspect="1"/>
          </p:cNvPicPr>
          <p:nvPr/>
        </p:nvPicPr>
        <p:blipFill>
          <a:blip r:embed="rId5"/>
          <a:stretch>
            <a:fillRect/>
          </a:stretch>
        </p:blipFill>
        <p:spPr>
          <a:xfrm>
            <a:off x="6070187" y="2367866"/>
            <a:ext cx="901700" cy="1041400"/>
          </a:xfrm>
          <a:prstGeom prst="rect">
            <a:avLst/>
          </a:prstGeom>
        </p:spPr>
      </p:pic>
      <p:pic>
        <p:nvPicPr>
          <p:cNvPr id="10" name="Picture 9"/>
          <p:cNvPicPr>
            <a:picLocks noChangeAspect="1"/>
          </p:cNvPicPr>
          <p:nvPr/>
        </p:nvPicPr>
        <p:blipFill>
          <a:blip r:embed="rId6"/>
          <a:stretch>
            <a:fillRect/>
          </a:stretch>
        </p:blipFill>
        <p:spPr>
          <a:xfrm>
            <a:off x="3500418" y="2221261"/>
            <a:ext cx="1130300" cy="1638300"/>
          </a:xfrm>
          <a:prstGeom prst="rect">
            <a:avLst/>
          </a:prstGeom>
        </p:spPr>
      </p:pic>
      <p:pic>
        <p:nvPicPr>
          <p:cNvPr id="11" name="Picture 10"/>
          <p:cNvPicPr>
            <a:picLocks noChangeAspect="1"/>
          </p:cNvPicPr>
          <p:nvPr/>
        </p:nvPicPr>
        <p:blipFill>
          <a:blip r:embed="rId7"/>
          <a:stretch>
            <a:fillRect/>
          </a:stretch>
        </p:blipFill>
        <p:spPr>
          <a:xfrm>
            <a:off x="1341173" y="3728104"/>
            <a:ext cx="939800" cy="990600"/>
          </a:xfrm>
          <a:prstGeom prst="rect">
            <a:avLst/>
          </a:prstGeom>
        </p:spPr>
      </p:pic>
      <p:pic>
        <p:nvPicPr>
          <p:cNvPr id="12" name="Picture 11"/>
          <p:cNvPicPr>
            <a:picLocks noChangeAspect="1"/>
          </p:cNvPicPr>
          <p:nvPr/>
        </p:nvPicPr>
        <p:blipFill>
          <a:blip r:embed="rId8"/>
          <a:stretch>
            <a:fillRect/>
          </a:stretch>
        </p:blipFill>
        <p:spPr>
          <a:xfrm>
            <a:off x="3486444" y="3994804"/>
            <a:ext cx="1447800" cy="1447800"/>
          </a:xfrm>
          <a:prstGeom prst="rect">
            <a:avLst/>
          </a:prstGeom>
        </p:spPr>
      </p:pic>
      <p:pic>
        <p:nvPicPr>
          <p:cNvPr id="13" name="Picture 12"/>
          <p:cNvPicPr>
            <a:picLocks noChangeAspect="1"/>
          </p:cNvPicPr>
          <p:nvPr/>
        </p:nvPicPr>
        <p:blipFill>
          <a:blip r:embed="rId9"/>
          <a:stretch>
            <a:fillRect/>
          </a:stretch>
        </p:blipFill>
        <p:spPr>
          <a:xfrm>
            <a:off x="8350007" y="2862028"/>
            <a:ext cx="1193800" cy="1181100"/>
          </a:xfrm>
          <a:prstGeom prst="rect">
            <a:avLst/>
          </a:prstGeom>
        </p:spPr>
      </p:pic>
      <p:pic>
        <p:nvPicPr>
          <p:cNvPr id="14" name="Picture 13"/>
          <p:cNvPicPr>
            <a:picLocks noChangeAspect="1"/>
          </p:cNvPicPr>
          <p:nvPr/>
        </p:nvPicPr>
        <p:blipFill>
          <a:blip r:embed="rId10"/>
          <a:stretch>
            <a:fillRect/>
          </a:stretch>
        </p:blipFill>
        <p:spPr>
          <a:xfrm>
            <a:off x="8362434" y="1484674"/>
            <a:ext cx="990600" cy="1092200"/>
          </a:xfrm>
          <a:prstGeom prst="rect">
            <a:avLst/>
          </a:prstGeom>
        </p:spPr>
      </p:pic>
      <p:sp>
        <p:nvSpPr>
          <p:cNvPr id="15" name="TextBox 14"/>
          <p:cNvSpPr txBox="1"/>
          <p:nvPr/>
        </p:nvSpPr>
        <p:spPr>
          <a:xfrm>
            <a:off x="1252817" y="2173498"/>
            <a:ext cx="1110945" cy="369332"/>
          </a:xfrm>
          <a:prstGeom prst="rect">
            <a:avLst/>
          </a:prstGeom>
          <a:solidFill>
            <a:schemeClr val="accent2"/>
          </a:solidFill>
        </p:spPr>
        <p:txBody>
          <a:bodyPr wrap="none" rtlCol="0">
            <a:spAutoFit/>
          </a:bodyPr>
          <a:lstStyle/>
          <a:p>
            <a:r>
              <a:rPr lang="en-CA" dirty="0" smtClean="0">
                <a:solidFill>
                  <a:schemeClr val="bg1"/>
                </a:solidFill>
              </a:rPr>
              <a:t>Turn right</a:t>
            </a:r>
            <a:endParaRPr lang="en-CA" dirty="0">
              <a:solidFill>
                <a:schemeClr val="bg1"/>
              </a:solidFill>
            </a:endParaRPr>
          </a:p>
        </p:txBody>
      </p:sp>
      <p:sp>
        <p:nvSpPr>
          <p:cNvPr id="16" name="TextBox 15"/>
          <p:cNvSpPr txBox="1"/>
          <p:nvPr/>
        </p:nvSpPr>
        <p:spPr>
          <a:xfrm>
            <a:off x="3519773" y="1864692"/>
            <a:ext cx="1110945" cy="369332"/>
          </a:xfrm>
          <a:prstGeom prst="rect">
            <a:avLst/>
          </a:prstGeom>
          <a:solidFill>
            <a:schemeClr val="accent2"/>
          </a:solidFill>
        </p:spPr>
        <p:txBody>
          <a:bodyPr wrap="none" rtlCol="0">
            <a:spAutoFit/>
          </a:bodyPr>
          <a:lstStyle>
            <a:defPPr>
              <a:defRPr lang="en-US"/>
            </a:defPPr>
            <a:lvl1pPr>
              <a:defRPr>
                <a:solidFill>
                  <a:schemeClr val="accent2"/>
                </a:solidFill>
              </a:defRPr>
            </a:lvl1pPr>
          </a:lstStyle>
          <a:p>
            <a:r>
              <a:rPr lang="en-CA" dirty="0"/>
              <a:t>Turn right</a:t>
            </a:r>
          </a:p>
        </p:txBody>
      </p:sp>
      <p:sp>
        <p:nvSpPr>
          <p:cNvPr id="17" name="TextBox 16"/>
          <p:cNvSpPr txBox="1"/>
          <p:nvPr/>
        </p:nvSpPr>
        <p:spPr>
          <a:xfrm>
            <a:off x="1320945" y="4840596"/>
            <a:ext cx="974690" cy="369332"/>
          </a:xfrm>
          <a:prstGeom prst="rect">
            <a:avLst/>
          </a:prstGeom>
          <a:solidFill>
            <a:schemeClr val="accent2"/>
          </a:solidFill>
        </p:spPr>
        <p:txBody>
          <a:bodyPr wrap="none" rtlCol="0">
            <a:spAutoFit/>
          </a:bodyPr>
          <a:lstStyle/>
          <a:p>
            <a:r>
              <a:rPr lang="en-CA" dirty="0" smtClean="0">
                <a:solidFill>
                  <a:schemeClr val="accent2"/>
                </a:solidFill>
              </a:rPr>
              <a:t>Turn left</a:t>
            </a:r>
            <a:endParaRPr lang="en-CA" dirty="0">
              <a:solidFill>
                <a:schemeClr val="accent2"/>
              </a:solidFill>
            </a:endParaRPr>
          </a:p>
        </p:txBody>
      </p:sp>
      <p:sp>
        <p:nvSpPr>
          <p:cNvPr id="18" name="TextBox 17"/>
          <p:cNvSpPr txBox="1"/>
          <p:nvPr/>
        </p:nvSpPr>
        <p:spPr>
          <a:xfrm>
            <a:off x="3722999" y="5413611"/>
            <a:ext cx="974690" cy="369332"/>
          </a:xfrm>
          <a:prstGeom prst="rect">
            <a:avLst/>
          </a:prstGeom>
          <a:solidFill>
            <a:schemeClr val="accent2"/>
          </a:solidFill>
        </p:spPr>
        <p:txBody>
          <a:bodyPr wrap="none" rtlCol="0">
            <a:spAutoFit/>
          </a:bodyPr>
          <a:lstStyle>
            <a:defPPr>
              <a:defRPr lang="en-US"/>
            </a:defPPr>
            <a:lvl1pPr>
              <a:defRPr>
                <a:solidFill>
                  <a:schemeClr val="accent2"/>
                </a:solidFill>
              </a:defRPr>
            </a:lvl1pPr>
          </a:lstStyle>
          <a:p>
            <a:r>
              <a:rPr lang="en-CA" dirty="0"/>
              <a:t>Turn left</a:t>
            </a:r>
          </a:p>
        </p:txBody>
      </p:sp>
      <p:sp>
        <p:nvSpPr>
          <p:cNvPr id="19" name="TextBox 18"/>
          <p:cNvSpPr txBox="1"/>
          <p:nvPr/>
        </p:nvSpPr>
        <p:spPr>
          <a:xfrm>
            <a:off x="6073884" y="1960096"/>
            <a:ext cx="898003" cy="369332"/>
          </a:xfrm>
          <a:prstGeom prst="rect">
            <a:avLst/>
          </a:prstGeom>
          <a:solidFill>
            <a:schemeClr val="accent2"/>
          </a:solidFill>
        </p:spPr>
        <p:txBody>
          <a:bodyPr wrap="none" rtlCol="0">
            <a:spAutoFit/>
          </a:bodyPr>
          <a:lstStyle>
            <a:defPPr>
              <a:defRPr lang="en-US"/>
            </a:defPPr>
            <a:lvl1pPr>
              <a:defRPr>
                <a:solidFill>
                  <a:schemeClr val="accent2"/>
                </a:solidFill>
              </a:defRPr>
            </a:lvl1pPr>
          </a:lstStyle>
          <a:p>
            <a:r>
              <a:rPr lang="en-CA" dirty="0"/>
              <a:t>Straight</a:t>
            </a:r>
          </a:p>
        </p:txBody>
      </p:sp>
      <p:sp>
        <p:nvSpPr>
          <p:cNvPr id="20" name="TextBox 19"/>
          <p:cNvSpPr txBox="1"/>
          <p:nvPr/>
        </p:nvSpPr>
        <p:spPr>
          <a:xfrm>
            <a:off x="6153697" y="5166376"/>
            <a:ext cx="898003" cy="369332"/>
          </a:xfrm>
          <a:prstGeom prst="rect">
            <a:avLst/>
          </a:prstGeom>
          <a:solidFill>
            <a:schemeClr val="accent2"/>
          </a:solidFill>
        </p:spPr>
        <p:txBody>
          <a:bodyPr wrap="none" rtlCol="0">
            <a:spAutoFit/>
          </a:bodyPr>
          <a:lstStyle>
            <a:defPPr>
              <a:defRPr lang="en-US"/>
            </a:defPPr>
            <a:lvl1pPr>
              <a:defRPr>
                <a:solidFill>
                  <a:schemeClr val="accent2"/>
                </a:solidFill>
              </a:defRPr>
            </a:lvl1pPr>
          </a:lstStyle>
          <a:p>
            <a:r>
              <a:rPr lang="en-CA" dirty="0"/>
              <a:t>Straight</a:t>
            </a:r>
          </a:p>
        </p:txBody>
      </p:sp>
      <p:sp>
        <p:nvSpPr>
          <p:cNvPr id="21" name="TextBox 20"/>
          <p:cNvSpPr txBox="1"/>
          <p:nvPr/>
        </p:nvSpPr>
        <p:spPr>
          <a:xfrm>
            <a:off x="9353034" y="1775430"/>
            <a:ext cx="1304378" cy="369332"/>
          </a:xfrm>
          <a:prstGeom prst="rect">
            <a:avLst/>
          </a:prstGeom>
          <a:solidFill>
            <a:schemeClr val="accent2"/>
          </a:solidFill>
        </p:spPr>
        <p:txBody>
          <a:bodyPr wrap="square" rtlCol="0">
            <a:spAutoFit/>
          </a:bodyPr>
          <a:lstStyle>
            <a:defPPr>
              <a:defRPr lang="en-US"/>
            </a:defPPr>
            <a:lvl1pPr>
              <a:defRPr>
                <a:solidFill>
                  <a:schemeClr val="accent2"/>
                </a:solidFill>
              </a:defRPr>
            </a:lvl1pPr>
          </a:lstStyle>
          <a:p>
            <a:r>
              <a:rPr lang="en-CA" dirty="0"/>
              <a:t>Pick-up</a:t>
            </a:r>
          </a:p>
        </p:txBody>
      </p:sp>
      <p:sp>
        <p:nvSpPr>
          <p:cNvPr id="22" name="TextBox 21"/>
          <p:cNvSpPr txBox="1"/>
          <p:nvPr/>
        </p:nvSpPr>
        <p:spPr>
          <a:xfrm>
            <a:off x="9551324" y="3224600"/>
            <a:ext cx="1399752" cy="369332"/>
          </a:xfrm>
          <a:prstGeom prst="rect">
            <a:avLst/>
          </a:prstGeom>
          <a:solidFill>
            <a:schemeClr val="accent2"/>
          </a:solidFill>
        </p:spPr>
        <p:txBody>
          <a:bodyPr wrap="square" rtlCol="0">
            <a:spAutoFit/>
          </a:bodyPr>
          <a:lstStyle>
            <a:defPPr>
              <a:defRPr lang="en-US"/>
            </a:defPPr>
            <a:lvl1pPr>
              <a:defRPr>
                <a:solidFill>
                  <a:schemeClr val="accent2"/>
                </a:solidFill>
              </a:defRPr>
            </a:lvl1pPr>
          </a:lstStyle>
          <a:p>
            <a:r>
              <a:rPr lang="en-CA" dirty="0"/>
              <a:t>Turn away</a:t>
            </a:r>
          </a:p>
        </p:txBody>
      </p:sp>
      <p:sp>
        <p:nvSpPr>
          <p:cNvPr id="23" name="TextBox 22"/>
          <p:cNvSpPr txBox="1"/>
          <p:nvPr/>
        </p:nvSpPr>
        <p:spPr>
          <a:xfrm>
            <a:off x="9543807" y="5027877"/>
            <a:ext cx="1437573" cy="646331"/>
          </a:xfrm>
          <a:prstGeom prst="rect">
            <a:avLst/>
          </a:prstGeom>
          <a:solidFill>
            <a:schemeClr val="accent2"/>
          </a:solidFill>
        </p:spPr>
        <p:txBody>
          <a:bodyPr wrap="none" rtlCol="0">
            <a:spAutoFit/>
          </a:bodyPr>
          <a:lstStyle>
            <a:defPPr>
              <a:defRPr lang="en-US"/>
            </a:defPPr>
            <a:lvl1pPr>
              <a:defRPr>
                <a:solidFill>
                  <a:schemeClr val="accent2"/>
                </a:solidFill>
              </a:defRPr>
            </a:lvl1pPr>
          </a:lstStyle>
          <a:p>
            <a:r>
              <a:rPr lang="en-CA" dirty="0"/>
              <a:t>Deposit, then</a:t>
            </a:r>
          </a:p>
          <a:p>
            <a:r>
              <a:rPr lang="en-CA" dirty="0"/>
              <a:t>turn away</a:t>
            </a:r>
          </a:p>
        </p:txBody>
      </p:sp>
      <p:cxnSp>
        <p:nvCxnSpPr>
          <p:cNvPr id="25" name="Curved Connector 24"/>
          <p:cNvCxnSpPr/>
          <p:nvPr/>
        </p:nvCxnSpPr>
        <p:spPr>
          <a:xfrm rot="10800000" flipV="1">
            <a:off x="1790847" y="730804"/>
            <a:ext cx="6879020" cy="1299968"/>
          </a:xfrm>
          <a:prstGeom prst="curvedConnector3">
            <a:avLst>
              <a:gd name="adj1" fmla="val 100216"/>
            </a:avLst>
          </a:prstGeom>
          <a:ln w="25400">
            <a:solidFill>
              <a:srgbClr val="FF0000"/>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65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63812"/>
            <a:ext cx="9837638" cy="6291852"/>
          </a:xfrm>
        </p:spPr>
        <p:txBody>
          <a:bodyPr>
            <a:normAutofit/>
          </a:bodyPr>
          <a:lstStyle/>
          <a:p>
            <a:r>
              <a:rPr lang="en-CA" dirty="0" smtClean="0"/>
              <a:t>The answers are shown here:</a:t>
            </a:r>
          </a:p>
          <a:p>
            <a:endParaRPr lang="en-CA" dirty="0"/>
          </a:p>
          <a:p>
            <a:endParaRPr lang="en-CA" dirty="0" smtClean="0"/>
          </a:p>
          <a:p>
            <a:endParaRPr lang="en-CA" dirty="0"/>
          </a:p>
          <a:p>
            <a:endParaRPr lang="en-CA" dirty="0" smtClean="0"/>
          </a:p>
          <a:p>
            <a:endParaRPr lang="en-CA" dirty="0"/>
          </a:p>
          <a:p>
            <a:endParaRPr lang="en-CA" dirty="0" smtClean="0"/>
          </a:p>
          <a:p>
            <a:endParaRPr lang="en-CA" dirty="0"/>
          </a:p>
          <a:p>
            <a:endParaRPr lang="en-CA" dirty="0" smtClean="0"/>
          </a:p>
          <a:p>
            <a:r>
              <a:rPr lang="en-CA" dirty="0" smtClean="0"/>
              <a:t>Notes:</a:t>
            </a:r>
          </a:p>
          <a:p>
            <a:pPr lvl="1"/>
            <a:r>
              <a:rPr lang="en-CA" dirty="0" smtClean="0"/>
              <a:t>To turn away by a fixed angle, use both “Set speeds” and “Hold speed”</a:t>
            </a:r>
          </a:p>
          <a:p>
            <a:pPr lvl="1"/>
            <a:r>
              <a:rPr lang="en-CA" dirty="0" smtClean="0"/>
              <a:t>There are conditions not shown such as combinations of obstacles and pucks</a:t>
            </a:r>
          </a:p>
          <a:p>
            <a:pPr lvl="1"/>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82</a:t>
            </a:fld>
            <a:endParaRPr lang="en-US"/>
          </a:p>
        </p:txBody>
      </p:sp>
      <p:pic>
        <p:nvPicPr>
          <p:cNvPr id="6" name="Picture 5"/>
          <p:cNvPicPr>
            <a:picLocks noChangeAspect="1"/>
          </p:cNvPicPr>
          <p:nvPr/>
        </p:nvPicPr>
        <p:blipFill>
          <a:blip r:embed="rId2"/>
          <a:stretch>
            <a:fillRect/>
          </a:stretch>
        </p:blipFill>
        <p:spPr>
          <a:xfrm>
            <a:off x="1320945" y="1538012"/>
            <a:ext cx="939800" cy="965200"/>
          </a:xfrm>
          <a:prstGeom prst="rect">
            <a:avLst/>
          </a:prstGeom>
        </p:spPr>
      </p:pic>
      <p:pic>
        <p:nvPicPr>
          <p:cNvPr id="7" name="Picture 6"/>
          <p:cNvPicPr>
            <a:picLocks noChangeAspect="1"/>
          </p:cNvPicPr>
          <p:nvPr/>
        </p:nvPicPr>
        <p:blipFill>
          <a:blip r:embed="rId3"/>
          <a:stretch>
            <a:fillRect/>
          </a:stretch>
        </p:blipFill>
        <p:spPr>
          <a:xfrm>
            <a:off x="8267457" y="3620863"/>
            <a:ext cx="1358900" cy="1041400"/>
          </a:xfrm>
          <a:prstGeom prst="rect">
            <a:avLst/>
          </a:prstGeom>
        </p:spPr>
      </p:pic>
      <p:pic>
        <p:nvPicPr>
          <p:cNvPr id="8" name="Picture 7"/>
          <p:cNvPicPr>
            <a:picLocks noChangeAspect="1"/>
          </p:cNvPicPr>
          <p:nvPr/>
        </p:nvPicPr>
        <p:blipFill>
          <a:blip r:embed="rId4"/>
          <a:stretch>
            <a:fillRect/>
          </a:stretch>
        </p:blipFill>
        <p:spPr>
          <a:xfrm>
            <a:off x="6150000" y="3094428"/>
            <a:ext cx="901700" cy="1092200"/>
          </a:xfrm>
          <a:prstGeom prst="rect">
            <a:avLst/>
          </a:prstGeom>
        </p:spPr>
      </p:pic>
      <p:pic>
        <p:nvPicPr>
          <p:cNvPr id="9" name="Picture 8"/>
          <p:cNvPicPr>
            <a:picLocks noChangeAspect="1"/>
          </p:cNvPicPr>
          <p:nvPr/>
        </p:nvPicPr>
        <p:blipFill>
          <a:blip r:embed="rId5"/>
          <a:stretch>
            <a:fillRect/>
          </a:stretch>
        </p:blipFill>
        <p:spPr>
          <a:xfrm>
            <a:off x="6070187" y="1289690"/>
            <a:ext cx="901700" cy="1041400"/>
          </a:xfrm>
          <a:prstGeom prst="rect">
            <a:avLst/>
          </a:prstGeom>
        </p:spPr>
      </p:pic>
      <p:pic>
        <p:nvPicPr>
          <p:cNvPr id="10" name="Picture 9"/>
          <p:cNvPicPr>
            <a:picLocks noChangeAspect="1"/>
          </p:cNvPicPr>
          <p:nvPr/>
        </p:nvPicPr>
        <p:blipFill>
          <a:blip r:embed="rId6"/>
          <a:stretch>
            <a:fillRect/>
          </a:stretch>
        </p:blipFill>
        <p:spPr>
          <a:xfrm>
            <a:off x="3500418" y="1143085"/>
            <a:ext cx="1130300" cy="1638300"/>
          </a:xfrm>
          <a:prstGeom prst="rect">
            <a:avLst/>
          </a:prstGeom>
        </p:spPr>
      </p:pic>
      <p:pic>
        <p:nvPicPr>
          <p:cNvPr id="11" name="Picture 10"/>
          <p:cNvPicPr>
            <a:picLocks noChangeAspect="1"/>
          </p:cNvPicPr>
          <p:nvPr/>
        </p:nvPicPr>
        <p:blipFill>
          <a:blip r:embed="rId7"/>
          <a:stretch>
            <a:fillRect/>
          </a:stretch>
        </p:blipFill>
        <p:spPr>
          <a:xfrm>
            <a:off x="1341173" y="2649928"/>
            <a:ext cx="939800" cy="990600"/>
          </a:xfrm>
          <a:prstGeom prst="rect">
            <a:avLst/>
          </a:prstGeom>
        </p:spPr>
      </p:pic>
      <p:pic>
        <p:nvPicPr>
          <p:cNvPr id="12" name="Picture 11"/>
          <p:cNvPicPr>
            <a:picLocks noChangeAspect="1"/>
          </p:cNvPicPr>
          <p:nvPr/>
        </p:nvPicPr>
        <p:blipFill>
          <a:blip r:embed="rId8"/>
          <a:stretch>
            <a:fillRect/>
          </a:stretch>
        </p:blipFill>
        <p:spPr>
          <a:xfrm>
            <a:off x="3486444" y="2916628"/>
            <a:ext cx="1447800" cy="1447800"/>
          </a:xfrm>
          <a:prstGeom prst="rect">
            <a:avLst/>
          </a:prstGeom>
        </p:spPr>
      </p:pic>
      <p:pic>
        <p:nvPicPr>
          <p:cNvPr id="13" name="Picture 12"/>
          <p:cNvPicPr>
            <a:picLocks noChangeAspect="1"/>
          </p:cNvPicPr>
          <p:nvPr/>
        </p:nvPicPr>
        <p:blipFill>
          <a:blip r:embed="rId9"/>
          <a:stretch>
            <a:fillRect/>
          </a:stretch>
        </p:blipFill>
        <p:spPr>
          <a:xfrm>
            <a:off x="8350007" y="1783852"/>
            <a:ext cx="1193800" cy="1181100"/>
          </a:xfrm>
          <a:prstGeom prst="rect">
            <a:avLst/>
          </a:prstGeom>
        </p:spPr>
      </p:pic>
      <p:pic>
        <p:nvPicPr>
          <p:cNvPr id="14" name="Picture 13"/>
          <p:cNvPicPr>
            <a:picLocks noChangeAspect="1"/>
          </p:cNvPicPr>
          <p:nvPr/>
        </p:nvPicPr>
        <p:blipFill>
          <a:blip r:embed="rId10"/>
          <a:stretch>
            <a:fillRect/>
          </a:stretch>
        </p:blipFill>
        <p:spPr>
          <a:xfrm>
            <a:off x="8362434" y="406498"/>
            <a:ext cx="990600" cy="1092200"/>
          </a:xfrm>
          <a:prstGeom prst="rect">
            <a:avLst/>
          </a:prstGeom>
        </p:spPr>
      </p:pic>
      <p:sp>
        <p:nvSpPr>
          <p:cNvPr id="15" name="TextBox 14"/>
          <p:cNvSpPr txBox="1"/>
          <p:nvPr/>
        </p:nvSpPr>
        <p:spPr>
          <a:xfrm>
            <a:off x="1341173" y="1143085"/>
            <a:ext cx="1110945" cy="369332"/>
          </a:xfrm>
          <a:prstGeom prst="rect">
            <a:avLst/>
          </a:prstGeom>
          <a:noFill/>
        </p:spPr>
        <p:txBody>
          <a:bodyPr wrap="none" rtlCol="0">
            <a:spAutoFit/>
          </a:bodyPr>
          <a:lstStyle/>
          <a:p>
            <a:r>
              <a:rPr lang="en-CA" dirty="0" smtClean="0"/>
              <a:t>Turn right</a:t>
            </a:r>
            <a:endParaRPr lang="en-CA" dirty="0"/>
          </a:p>
        </p:txBody>
      </p:sp>
      <p:sp>
        <p:nvSpPr>
          <p:cNvPr id="16" name="TextBox 15"/>
          <p:cNvSpPr txBox="1"/>
          <p:nvPr/>
        </p:nvSpPr>
        <p:spPr>
          <a:xfrm>
            <a:off x="3560157" y="907448"/>
            <a:ext cx="1110945" cy="369332"/>
          </a:xfrm>
          <a:prstGeom prst="rect">
            <a:avLst/>
          </a:prstGeom>
          <a:noFill/>
        </p:spPr>
        <p:txBody>
          <a:bodyPr wrap="none" rtlCol="0">
            <a:spAutoFit/>
          </a:bodyPr>
          <a:lstStyle/>
          <a:p>
            <a:r>
              <a:rPr lang="en-CA" dirty="0" smtClean="0"/>
              <a:t>Turn right</a:t>
            </a:r>
            <a:endParaRPr lang="en-CA" dirty="0"/>
          </a:p>
        </p:txBody>
      </p:sp>
      <p:sp>
        <p:nvSpPr>
          <p:cNvPr id="17" name="TextBox 16"/>
          <p:cNvSpPr txBox="1"/>
          <p:nvPr/>
        </p:nvSpPr>
        <p:spPr>
          <a:xfrm>
            <a:off x="1320945" y="3556446"/>
            <a:ext cx="974690" cy="369332"/>
          </a:xfrm>
          <a:prstGeom prst="rect">
            <a:avLst/>
          </a:prstGeom>
          <a:noFill/>
        </p:spPr>
        <p:txBody>
          <a:bodyPr wrap="none" rtlCol="0">
            <a:spAutoFit/>
          </a:bodyPr>
          <a:lstStyle/>
          <a:p>
            <a:r>
              <a:rPr lang="en-CA" dirty="0" smtClean="0"/>
              <a:t>Turn left</a:t>
            </a:r>
            <a:endParaRPr lang="en-CA" dirty="0"/>
          </a:p>
        </p:txBody>
      </p:sp>
      <p:sp>
        <p:nvSpPr>
          <p:cNvPr id="18" name="TextBox 17"/>
          <p:cNvSpPr txBox="1"/>
          <p:nvPr/>
        </p:nvSpPr>
        <p:spPr>
          <a:xfrm>
            <a:off x="3723727" y="4226700"/>
            <a:ext cx="974690" cy="369332"/>
          </a:xfrm>
          <a:prstGeom prst="rect">
            <a:avLst/>
          </a:prstGeom>
          <a:noFill/>
        </p:spPr>
        <p:txBody>
          <a:bodyPr wrap="none" rtlCol="0">
            <a:spAutoFit/>
          </a:bodyPr>
          <a:lstStyle/>
          <a:p>
            <a:r>
              <a:rPr lang="en-CA" dirty="0" smtClean="0"/>
              <a:t>Turn left</a:t>
            </a:r>
            <a:endParaRPr lang="en-CA" dirty="0"/>
          </a:p>
        </p:txBody>
      </p:sp>
      <p:sp>
        <p:nvSpPr>
          <p:cNvPr id="19" name="TextBox 18"/>
          <p:cNvSpPr txBox="1"/>
          <p:nvPr/>
        </p:nvSpPr>
        <p:spPr>
          <a:xfrm>
            <a:off x="6096000" y="1004440"/>
            <a:ext cx="898003" cy="369332"/>
          </a:xfrm>
          <a:prstGeom prst="rect">
            <a:avLst/>
          </a:prstGeom>
          <a:noFill/>
        </p:spPr>
        <p:txBody>
          <a:bodyPr wrap="none" rtlCol="0">
            <a:spAutoFit/>
          </a:bodyPr>
          <a:lstStyle/>
          <a:p>
            <a:r>
              <a:rPr lang="en-CA" smtClean="0"/>
              <a:t>Straight</a:t>
            </a:r>
            <a:endParaRPr lang="en-CA" dirty="0"/>
          </a:p>
        </p:txBody>
      </p:sp>
      <p:sp>
        <p:nvSpPr>
          <p:cNvPr id="20" name="TextBox 19"/>
          <p:cNvSpPr txBox="1"/>
          <p:nvPr/>
        </p:nvSpPr>
        <p:spPr>
          <a:xfrm>
            <a:off x="6212818" y="3995096"/>
            <a:ext cx="898003" cy="369332"/>
          </a:xfrm>
          <a:prstGeom prst="rect">
            <a:avLst/>
          </a:prstGeom>
          <a:noFill/>
        </p:spPr>
        <p:txBody>
          <a:bodyPr wrap="none" rtlCol="0">
            <a:spAutoFit/>
          </a:bodyPr>
          <a:lstStyle/>
          <a:p>
            <a:r>
              <a:rPr lang="en-CA" smtClean="0"/>
              <a:t>Straight</a:t>
            </a:r>
            <a:endParaRPr lang="en-CA" dirty="0"/>
          </a:p>
        </p:txBody>
      </p:sp>
      <p:sp>
        <p:nvSpPr>
          <p:cNvPr id="21" name="TextBox 20"/>
          <p:cNvSpPr txBox="1"/>
          <p:nvPr/>
        </p:nvSpPr>
        <p:spPr>
          <a:xfrm>
            <a:off x="9177355" y="709004"/>
            <a:ext cx="870751" cy="369332"/>
          </a:xfrm>
          <a:prstGeom prst="rect">
            <a:avLst/>
          </a:prstGeom>
          <a:noFill/>
        </p:spPr>
        <p:txBody>
          <a:bodyPr wrap="none" rtlCol="0">
            <a:spAutoFit/>
          </a:bodyPr>
          <a:lstStyle/>
          <a:p>
            <a:r>
              <a:rPr lang="en-CA" dirty="0" smtClean="0"/>
              <a:t>Pick-up</a:t>
            </a:r>
            <a:endParaRPr lang="en-CA" dirty="0"/>
          </a:p>
        </p:txBody>
      </p:sp>
      <p:sp>
        <p:nvSpPr>
          <p:cNvPr id="22" name="TextBox 21"/>
          <p:cNvSpPr txBox="1"/>
          <p:nvPr/>
        </p:nvSpPr>
        <p:spPr>
          <a:xfrm>
            <a:off x="9507734" y="2164933"/>
            <a:ext cx="1124090" cy="369332"/>
          </a:xfrm>
          <a:prstGeom prst="rect">
            <a:avLst/>
          </a:prstGeom>
          <a:noFill/>
        </p:spPr>
        <p:txBody>
          <a:bodyPr wrap="none" rtlCol="0">
            <a:spAutoFit/>
          </a:bodyPr>
          <a:lstStyle/>
          <a:p>
            <a:r>
              <a:rPr lang="en-CA" smtClean="0"/>
              <a:t>Turn away</a:t>
            </a:r>
            <a:endParaRPr lang="en-CA" dirty="0"/>
          </a:p>
        </p:txBody>
      </p:sp>
      <p:sp>
        <p:nvSpPr>
          <p:cNvPr id="23" name="TextBox 22"/>
          <p:cNvSpPr txBox="1"/>
          <p:nvPr/>
        </p:nvSpPr>
        <p:spPr>
          <a:xfrm>
            <a:off x="9496650" y="3974195"/>
            <a:ext cx="1437573" cy="646331"/>
          </a:xfrm>
          <a:prstGeom prst="rect">
            <a:avLst/>
          </a:prstGeom>
          <a:noFill/>
        </p:spPr>
        <p:txBody>
          <a:bodyPr wrap="none" rtlCol="0">
            <a:spAutoFit/>
          </a:bodyPr>
          <a:lstStyle/>
          <a:p>
            <a:r>
              <a:rPr lang="en-CA" dirty="0" smtClean="0"/>
              <a:t>Deposit, then</a:t>
            </a:r>
          </a:p>
          <a:p>
            <a:r>
              <a:rPr lang="en-CA" dirty="0" smtClean="0"/>
              <a:t>turn away</a:t>
            </a:r>
            <a:endParaRPr lang="en-CA" dirty="0"/>
          </a:p>
        </p:txBody>
      </p:sp>
    </p:spTree>
    <p:extLst>
      <p:ext uri="{BB962C8B-B14F-4D97-AF65-F5344CB8AC3E}">
        <p14:creationId xmlns:p14="http://schemas.microsoft.com/office/powerpoint/2010/main" val="1553396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3" y="2243828"/>
            <a:ext cx="3290250" cy="2230201"/>
          </a:xfrm>
        </p:spPr>
        <p:txBody>
          <a:bodyPr>
            <a:normAutofit/>
          </a:bodyPr>
          <a:lstStyle/>
          <a:p>
            <a:r>
              <a:rPr lang="en-US" dirty="0" smtClean="0"/>
              <a:t>Exercise #6:</a:t>
            </a:r>
            <a:br>
              <a:rPr lang="en-US" dirty="0" smtClean="0"/>
            </a:br>
            <a:r>
              <a:rPr lang="en-US" dirty="0" smtClean="0"/>
              <a:t/>
            </a:r>
            <a:br>
              <a:rPr lang="en-US" dirty="0" smtClean="0"/>
            </a:br>
            <a:r>
              <a:rPr lang="en-US" dirty="0" smtClean="0"/>
              <a:t>OBJECT CLUSTERING</a:t>
            </a:r>
            <a:br>
              <a:rPr lang="en-US" dirty="0" smtClean="0"/>
            </a:br>
            <a:r>
              <a:rPr lang="en-US" dirty="0" smtClean="0"/>
              <a:t/>
            </a:r>
            <a:br>
              <a:rPr lang="en-US" dirty="0" smtClean="0"/>
            </a:br>
            <a:r>
              <a:rPr lang="en-US" dirty="0" smtClean="0"/>
              <a:t>20 minutes</a:t>
            </a:r>
            <a:endParaRPr lang="en-US" dirty="0"/>
          </a:p>
        </p:txBody>
      </p:sp>
      <p:sp>
        <p:nvSpPr>
          <p:cNvPr id="3" name="Content Placeholder 2"/>
          <p:cNvSpPr>
            <a:spLocks noGrp="1"/>
          </p:cNvSpPr>
          <p:nvPr>
            <p:ph idx="1"/>
          </p:nvPr>
        </p:nvSpPr>
        <p:spPr>
          <a:xfrm>
            <a:off x="5267739" y="98092"/>
            <a:ext cx="6423517" cy="6759907"/>
          </a:xfrm>
        </p:spPr>
        <p:txBody>
          <a:bodyPr>
            <a:normAutofit/>
          </a:bodyPr>
          <a:lstStyle/>
          <a:p>
            <a:r>
              <a:rPr lang="en-US" sz="2800" dirty="0" smtClean="0"/>
              <a:t>Create a new controller that has the appropriate response for all of the conditions just described</a:t>
            </a:r>
          </a:p>
          <a:p>
            <a:r>
              <a:rPr lang="en-US" sz="2800" dirty="0" smtClean="0"/>
              <a:t>Beneath the simulation controls is a new plot called “Percentage Completion”</a:t>
            </a:r>
            <a:endParaRPr lang="en-US" sz="2400" dirty="0"/>
          </a:p>
          <a:p>
            <a:pPr lvl="1"/>
            <a:r>
              <a:rPr lang="en-US" sz="2400" dirty="0" smtClean="0"/>
              <a:t>Details:</a:t>
            </a:r>
          </a:p>
          <a:p>
            <a:pPr lvl="2"/>
            <a:r>
              <a:rPr lang="en-US" sz="2400" dirty="0" smtClean="0"/>
              <a:t>Computes the size of the largest cluster.  Let this size be L</a:t>
            </a:r>
          </a:p>
          <a:p>
            <a:pPr lvl="2"/>
            <a:r>
              <a:rPr lang="en-US" sz="2400" dirty="0" smtClean="0"/>
              <a:t>PC = 100 * L / (number of pucks)</a:t>
            </a:r>
          </a:p>
          <a:p>
            <a:r>
              <a:rPr lang="en-US" dirty="0" smtClean="0"/>
              <a:t>CHALLENGE:</a:t>
            </a:r>
          </a:p>
          <a:p>
            <a:pPr lvl="1"/>
            <a:r>
              <a:rPr lang="en-US" dirty="0" smtClean="0"/>
              <a:t>With 10 robots and 30 pucks, reach 60% completion within 200 seconds</a:t>
            </a:r>
          </a:p>
        </p:txBody>
      </p:sp>
      <p:sp>
        <p:nvSpPr>
          <p:cNvPr id="7" name="Text Placeholder 6"/>
          <p:cNvSpPr>
            <a:spLocks noGrp="1"/>
          </p:cNvSpPr>
          <p:nvPr>
            <p:ph type="body" sz="half" idx="2"/>
          </p:nvPr>
        </p:nvSpPr>
        <p:spPr>
          <a:xfrm>
            <a:off x="1115568" y="4669970"/>
            <a:ext cx="2510501" cy="1073983"/>
          </a:xfrm>
        </p:spPr>
        <p:txBody>
          <a:bodyPr>
            <a:normAutofit fontScale="92500" lnSpcReduction="20000"/>
          </a:bodyPr>
          <a:lstStyle/>
          <a:p>
            <a:r>
              <a:rPr lang="en-US" dirty="0" smtClean="0"/>
              <a:t>Conditions:</a:t>
            </a:r>
          </a:p>
          <a:p>
            <a:r>
              <a:rPr lang="en-US" dirty="0" smtClean="0"/>
              <a:t>Any number of robots and pucks</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83</a:t>
            </a:fld>
            <a:endParaRPr lang="en-US"/>
          </a:p>
        </p:txBody>
      </p:sp>
    </p:spTree>
    <p:extLst>
      <p:ext uri="{BB962C8B-B14F-4D97-AF65-F5344CB8AC3E}">
        <p14:creationId xmlns:p14="http://schemas.microsoft.com/office/powerpoint/2010/main" val="20118518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333631"/>
            <a:ext cx="9837638" cy="6393742"/>
          </a:xfrm>
        </p:spPr>
        <p:txBody>
          <a:bodyPr>
            <a:normAutofit fontScale="92500" lnSpcReduction="10000"/>
          </a:bodyPr>
          <a:lstStyle/>
          <a:p>
            <a:r>
              <a:rPr lang="en-CA" dirty="0" smtClean="0"/>
              <a:t>Why does this work?</a:t>
            </a:r>
          </a:p>
          <a:p>
            <a:endParaRPr lang="en-CA" dirty="0"/>
          </a:p>
          <a:p>
            <a:endParaRPr lang="en-CA" dirty="0" smtClean="0"/>
          </a:p>
          <a:p>
            <a:endParaRPr lang="en-CA" dirty="0"/>
          </a:p>
          <a:p>
            <a:endParaRPr lang="en-CA" dirty="0" smtClean="0"/>
          </a:p>
          <a:p>
            <a:endParaRPr lang="en-CA" dirty="0"/>
          </a:p>
          <a:p>
            <a:endParaRPr lang="en-CA" dirty="0" smtClean="0"/>
          </a:p>
          <a:p>
            <a:endParaRPr lang="en-CA" dirty="0"/>
          </a:p>
          <a:p>
            <a:endParaRPr lang="en-CA" dirty="0" smtClean="0"/>
          </a:p>
          <a:p>
            <a:endParaRPr lang="en-CA" dirty="0" smtClean="0"/>
          </a:p>
          <a:p>
            <a:r>
              <a:rPr lang="en-CA" dirty="0" smtClean="0"/>
              <a:t>The other behaviours are necessary but only these</a:t>
            </a:r>
            <a:br>
              <a:rPr lang="en-CA" dirty="0" smtClean="0"/>
            </a:br>
            <a:r>
              <a:rPr lang="en-CA" dirty="0" smtClean="0"/>
              <a:t>two have a direct impact</a:t>
            </a:r>
            <a:endParaRPr lang="en-CA" dirty="0"/>
          </a:p>
          <a:p>
            <a:r>
              <a:rPr lang="en-CA" dirty="0" smtClean="0"/>
              <a:t>Larger clusters attract more deposits than smaller clusters, leading to further growth and the gradual absorption of smaller clusters:</a:t>
            </a:r>
          </a:p>
          <a:p>
            <a:pPr lvl="1"/>
            <a:r>
              <a:rPr lang="en-CA" dirty="0" err="1"/>
              <a:t>Kazadi</a:t>
            </a:r>
            <a:r>
              <a:rPr lang="en-CA" dirty="0"/>
              <a:t>, S., Abdul-Khaliq, A., &amp; Goodman, R. (2002). On the convergence of puck clustering systems. </a:t>
            </a:r>
            <a:r>
              <a:rPr lang="en-CA" i="1" dirty="0"/>
              <a:t>Robotics and Autonomous Systems</a:t>
            </a:r>
            <a:r>
              <a:rPr lang="en-CA" dirty="0"/>
              <a:t>, </a:t>
            </a:r>
            <a:r>
              <a:rPr lang="en-CA" i="1" dirty="0"/>
              <a:t>38</a:t>
            </a:r>
            <a:r>
              <a:rPr lang="en-CA" dirty="0"/>
              <a:t>(2), 93-117</a:t>
            </a:r>
            <a:r>
              <a:rPr lang="en-CA" dirty="0" smtClean="0"/>
              <a:t>.</a:t>
            </a:r>
            <a:endParaRPr lang="en-CA" dirty="0"/>
          </a:p>
        </p:txBody>
      </p:sp>
      <p:sp>
        <p:nvSpPr>
          <p:cNvPr id="5" name="Slide Number Placeholder 4"/>
          <p:cNvSpPr>
            <a:spLocks noGrp="1"/>
          </p:cNvSpPr>
          <p:nvPr>
            <p:ph type="sldNum" sz="quarter" idx="12"/>
          </p:nvPr>
        </p:nvSpPr>
        <p:spPr/>
        <p:txBody>
          <a:bodyPr/>
          <a:lstStyle/>
          <a:p>
            <a:fld id="{3A5A74ED-6A13-9D44-9952-CB1E1353BB4A}" type="slidenum">
              <a:rPr lang="en-US" smtClean="0"/>
              <a:t>84</a:t>
            </a:fld>
            <a:endParaRPr lang="en-US"/>
          </a:p>
        </p:txBody>
      </p:sp>
      <p:pic>
        <p:nvPicPr>
          <p:cNvPr id="6" name="Picture 5"/>
          <p:cNvPicPr>
            <a:picLocks noChangeAspect="1"/>
          </p:cNvPicPr>
          <p:nvPr/>
        </p:nvPicPr>
        <p:blipFill>
          <a:blip r:embed="rId2"/>
          <a:stretch>
            <a:fillRect/>
          </a:stretch>
        </p:blipFill>
        <p:spPr>
          <a:xfrm>
            <a:off x="1320945" y="1538012"/>
            <a:ext cx="939800" cy="965200"/>
          </a:xfrm>
          <a:prstGeom prst="rect">
            <a:avLst/>
          </a:prstGeom>
        </p:spPr>
      </p:pic>
      <p:pic>
        <p:nvPicPr>
          <p:cNvPr id="7" name="Picture 6"/>
          <p:cNvPicPr>
            <a:picLocks noChangeAspect="1"/>
          </p:cNvPicPr>
          <p:nvPr/>
        </p:nvPicPr>
        <p:blipFill>
          <a:blip r:embed="rId3"/>
          <a:stretch>
            <a:fillRect/>
          </a:stretch>
        </p:blipFill>
        <p:spPr>
          <a:xfrm>
            <a:off x="8267457" y="3620863"/>
            <a:ext cx="1358900" cy="1041400"/>
          </a:xfrm>
          <a:prstGeom prst="rect">
            <a:avLst/>
          </a:prstGeom>
        </p:spPr>
      </p:pic>
      <p:pic>
        <p:nvPicPr>
          <p:cNvPr id="8" name="Picture 7"/>
          <p:cNvPicPr>
            <a:picLocks noChangeAspect="1"/>
          </p:cNvPicPr>
          <p:nvPr/>
        </p:nvPicPr>
        <p:blipFill>
          <a:blip r:embed="rId4"/>
          <a:stretch>
            <a:fillRect/>
          </a:stretch>
        </p:blipFill>
        <p:spPr>
          <a:xfrm>
            <a:off x="6150000" y="3094428"/>
            <a:ext cx="901700" cy="1092200"/>
          </a:xfrm>
          <a:prstGeom prst="rect">
            <a:avLst/>
          </a:prstGeom>
        </p:spPr>
      </p:pic>
      <p:pic>
        <p:nvPicPr>
          <p:cNvPr id="9" name="Picture 8"/>
          <p:cNvPicPr>
            <a:picLocks noChangeAspect="1"/>
          </p:cNvPicPr>
          <p:nvPr/>
        </p:nvPicPr>
        <p:blipFill>
          <a:blip r:embed="rId5"/>
          <a:stretch>
            <a:fillRect/>
          </a:stretch>
        </p:blipFill>
        <p:spPr>
          <a:xfrm>
            <a:off x="6070187" y="1289690"/>
            <a:ext cx="901700" cy="1041400"/>
          </a:xfrm>
          <a:prstGeom prst="rect">
            <a:avLst/>
          </a:prstGeom>
        </p:spPr>
      </p:pic>
      <p:pic>
        <p:nvPicPr>
          <p:cNvPr id="10" name="Picture 9"/>
          <p:cNvPicPr>
            <a:picLocks noChangeAspect="1"/>
          </p:cNvPicPr>
          <p:nvPr/>
        </p:nvPicPr>
        <p:blipFill>
          <a:blip r:embed="rId6"/>
          <a:stretch>
            <a:fillRect/>
          </a:stretch>
        </p:blipFill>
        <p:spPr>
          <a:xfrm>
            <a:off x="3500418" y="1143085"/>
            <a:ext cx="1130300" cy="1638300"/>
          </a:xfrm>
          <a:prstGeom prst="rect">
            <a:avLst/>
          </a:prstGeom>
        </p:spPr>
      </p:pic>
      <p:pic>
        <p:nvPicPr>
          <p:cNvPr id="11" name="Picture 10"/>
          <p:cNvPicPr>
            <a:picLocks noChangeAspect="1"/>
          </p:cNvPicPr>
          <p:nvPr/>
        </p:nvPicPr>
        <p:blipFill>
          <a:blip r:embed="rId7"/>
          <a:stretch>
            <a:fillRect/>
          </a:stretch>
        </p:blipFill>
        <p:spPr>
          <a:xfrm>
            <a:off x="1341173" y="2649928"/>
            <a:ext cx="939800" cy="990600"/>
          </a:xfrm>
          <a:prstGeom prst="rect">
            <a:avLst/>
          </a:prstGeom>
        </p:spPr>
      </p:pic>
      <p:pic>
        <p:nvPicPr>
          <p:cNvPr id="12" name="Picture 11"/>
          <p:cNvPicPr>
            <a:picLocks noChangeAspect="1"/>
          </p:cNvPicPr>
          <p:nvPr/>
        </p:nvPicPr>
        <p:blipFill>
          <a:blip r:embed="rId8"/>
          <a:stretch>
            <a:fillRect/>
          </a:stretch>
        </p:blipFill>
        <p:spPr>
          <a:xfrm>
            <a:off x="3486444" y="2916628"/>
            <a:ext cx="1447800" cy="1447800"/>
          </a:xfrm>
          <a:prstGeom prst="rect">
            <a:avLst/>
          </a:prstGeom>
        </p:spPr>
      </p:pic>
      <p:pic>
        <p:nvPicPr>
          <p:cNvPr id="13" name="Picture 12"/>
          <p:cNvPicPr>
            <a:picLocks noChangeAspect="1"/>
          </p:cNvPicPr>
          <p:nvPr/>
        </p:nvPicPr>
        <p:blipFill>
          <a:blip r:embed="rId9"/>
          <a:stretch>
            <a:fillRect/>
          </a:stretch>
        </p:blipFill>
        <p:spPr>
          <a:xfrm>
            <a:off x="8350007" y="1783852"/>
            <a:ext cx="1193800" cy="1181100"/>
          </a:xfrm>
          <a:prstGeom prst="rect">
            <a:avLst/>
          </a:prstGeom>
        </p:spPr>
      </p:pic>
      <p:pic>
        <p:nvPicPr>
          <p:cNvPr id="14" name="Picture 13"/>
          <p:cNvPicPr>
            <a:picLocks noChangeAspect="1"/>
          </p:cNvPicPr>
          <p:nvPr/>
        </p:nvPicPr>
        <p:blipFill>
          <a:blip r:embed="rId10"/>
          <a:stretch>
            <a:fillRect/>
          </a:stretch>
        </p:blipFill>
        <p:spPr>
          <a:xfrm>
            <a:off x="8362434" y="406498"/>
            <a:ext cx="990600" cy="1092200"/>
          </a:xfrm>
          <a:prstGeom prst="rect">
            <a:avLst/>
          </a:prstGeom>
        </p:spPr>
      </p:pic>
      <p:sp>
        <p:nvSpPr>
          <p:cNvPr id="15" name="TextBox 14"/>
          <p:cNvSpPr txBox="1"/>
          <p:nvPr/>
        </p:nvSpPr>
        <p:spPr>
          <a:xfrm>
            <a:off x="1341173" y="1143085"/>
            <a:ext cx="1110945" cy="369332"/>
          </a:xfrm>
          <a:prstGeom prst="rect">
            <a:avLst/>
          </a:prstGeom>
          <a:noFill/>
        </p:spPr>
        <p:txBody>
          <a:bodyPr wrap="none" rtlCol="0">
            <a:spAutoFit/>
          </a:bodyPr>
          <a:lstStyle/>
          <a:p>
            <a:r>
              <a:rPr lang="en-CA" dirty="0" smtClean="0"/>
              <a:t>Turn right</a:t>
            </a:r>
            <a:endParaRPr lang="en-CA" dirty="0"/>
          </a:p>
        </p:txBody>
      </p:sp>
      <p:sp>
        <p:nvSpPr>
          <p:cNvPr id="16" name="TextBox 15"/>
          <p:cNvSpPr txBox="1"/>
          <p:nvPr/>
        </p:nvSpPr>
        <p:spPr>
          <a:xfrm>
            <a:off x="3560157" y="907448"/>
            <a:ext cx="1110945" cy="369332"/>
          </a:xfrm>
          <a:prstGeom prst="rect">
            <a:avLst/>
          </a:prstGeom>
          <a:noFill/>
        </p:spPr>
        <p:txBody>
          <a:bodyPr wrap="none" rtlCol="0">
            <a:spAutoFit/>
          </a:bodyPr>
          <a:lstStyle/>
          <a:p>
            <a:r>
              <a:rPr lang="en-CA" dirty="0" smtClean="0"/>
              <a:t>Turn right</a:t>
            </a:r>
            <a:endParaRPr lang="en-CA" dirty="0"/>
          </a:p>
        </p:txBody>
      </p:sp>
      <p:sp>
        <p:nvSpPr>
          <p:cNvPr id="17" name="TextBox 16"/>
          <p:cNvSpPr txBox="1"/>
          <p:nvPr/>
        </p:nvSpPr>
        <p:spPr>
          <a:xfrm>
            <a:off x="1320945" y="3556446"/>
            <a:ext cx="974690" cy="369332"/>
          </a:xfrm>
          <a:prstGeom prst="rect">
            <a:avLst/>
          </a:prstGeom>
          <a:noFill/>
        </p:spPr>
        <p:txBody>
          <a:bodyPr wrap="none" rtlCol="0">
            <a:spAutoFit/>
          </a:bodyPr>
          <a:lstStyle/>
          <a:p>
            <a:r>
              <a:rPr lang="en-CA" dirty="0" smtClean="0"/>
              <a:t>Turn left</a:t>
            </a:r>
            <a:endParaRPr lang="en-CA" dirty="0"/>
          </a:p>
        </p:txBody>
      </p:sp>
      <p:sp>
        <p:nvSpPr>
          <p:cNvPr id="18" name="TextBox 17"/>
          <p:cNvSpPr txBox="1"/>
          <p:nvPr/>
        </p:nvSpPr>
        <p:spPr>
          <a:xfrm>
            <a:off x="3723727" y="4226700"/>
            <a:ext cx="974690" cy="369332"/>
          </a:xfrm>
          <a:prstGeom prst="rect">
            <a:avLst/>
          </a:prstGeom>
          <a:noFill/>
        </p:spPr>
        <p:txBody>
          <a:bodyPr wrap="none" rtlCol="0">
            <a:spAutoFit/>
          </a:bodyPr>
          <a:lstStyle/>
          <a:p>
            <a:r>
              <a:rPr lang="en-CA" dirty="0" smtClean="0"/>
              <a:t>Turn left</a:t>
            </a:r>
            <a:endParaRPr lang="en-CA" dirty="0"/>
          </a:p>
        </p:txBody>
      </p:sp>
      <p:sp>
        <p:nvSpPr>
          <p:cNvPr id="19" name="TextBox 18"/>
          <p:cNvSpPr txBox="1"/>
          <p:nvPr/>
        </p:nvSpPr>
        <p:spPr>
          <a:xfrm>
            <a:off x="6096000" y="1004440"/>
            <a:ext cx="898003" cy="369332"/>
          </a:xfrm>
          <a:prstGeom prst="rect">
            <a:avLst/>
          </a:prstGeom>
          <a:noFill/>
        </p:spPr>
        <p:txBody>
          <a:bodyPr wrap="none" rtlCol="0">
            <a:spAutoFit/>
          </a:bodyPr>
          <a:lstStyle/>
          <a:p>
            <a:r>
              <a:rPr lang="en-CA" smtClean="0"/>
              <a:t>Straight</a:t>
            </a:r>
            <a:endParaRPr lang="en-CA" dirty="0"/>
          </a:p>
        </p:txBody>
      </p:sp>
      <p:sp>
        <p:nvSpPr>
          <p:cNvPr id="20" name="TextBox 19"/>
          <p:cNvSpPr txBox="1"/>
          <p:nvPr/>
        </p:nvSpPr>
        <p:spPr>
          <a:xfrm>
            <a:off x="6212818" y="3995096"/>
            <a:ext cx="898003" cy="369332"/>
          </a:xfrm>
          <a:prstGeom prst="rect">
            <a:avLst/>
          </a:prstGeom>
          <a:noFill/>
        </p:spPr>
        <p:txBody>
          <a:bodyPr wrap="none" rtlCol="0">
            <a:spAutoFit/>
          </a:bodyPr>
          <a:lstStyle/>
          <a:p>
            <a:r>
              <a:rPr lang="en-CA" smtClean="0"/>
              <a:t>Straight</a:t>
            </a:r>
            <a:endParaRPr lang="en-CA" dirty="0"/>
          </a:p>
        </p:txBody>
      </p:sp>
      <p:sp>
        <p:nvSpPr>
          <p:cNvPr id="21" name="TextBox 20"/>
          <p:cNvSpPr txBox="1"/>
          <p:nvPr/>
        </p:nvSpPr>
        <p:spPr>
          <a:xfrm>
            <a:off x="9177355" y="709004"/>
            <a:ext cx="870751" cy="369332"/>
          </a:xfrm>
          <a:prstGeom prst="rect">
            <a:avLst/>
          </a:prstGeom>
          <a:noFill/>
        </p:spPr>
        <p:txBody>
          <a:bodyPr wrap="none" rtlCol="0">
            <a:spAutoFit/>
          </a:bodyPr>
          <a:lstStyle/>
          <a:p>
            <a:r>
              <a:rPr lang="en-CA" dirty="0" smtClean="0"/>
              <a:t>Pick-up</a:t>
            </a:r>
            <a:endParaRPr lang="en-CA" dirty="0"/>
          </a:p>
        </p:txBody>
      </p:sp>
      <p:sp>
        <p:nvSpPr>
          <p:cNvPr id="22" name="TextBox 21"/>
          <p:cNvSpPr txBox="1"/>
          <p:nvPr/>
        </p:nvSpPr>
        <p:spPr>
          <a:xfrm>
            <a:off x="9507734" y="2164933"/>
            <a:ext cx="1124090" cy="369332"/>
          </a:xfrm>
          <a:prstGeom prst="rect">
            <a:avLst/>
          </a:prstGeom>
          <a:noFill/>
        </p:spPr>
        <p:txBody>
          <a:bodyPr wrap="none" rtlCol="0">
            <a:spAutoFit/>
          </a:bodyPr>
          <a:lstStyle/>
          <a:p>
            <a:r>
              <a:rPr lang="en-CA" smtClean="0"/>
              <a:t>Turn away</a:t>
            </a:r>
            <a:endParaRPr lang="en-CA" dirty="0"/>
          </a:p>
        </p:txBody>
      </p:sp>
      <p:sp>
        <p:nvSpPr>
          <p:cNvPr id="23" name="TextBox 22"/>
          <p:cNvSpPr txBox="1"/>
          <p:nvPr/>
        </p:nvSpPr>
        <p:spPr>
          <a:xfrm>
            <a:off x="9496650" y="3974195"/>
            <a:ext cx="1437573" cy="646331"/>
          </a:xfrm>
          <a:prstGeom prst="rect">
            <a:avLst/>
          </a:prstGeom>
          <a:noFill/>
        </p:spPr>
        <p:txBody>
          <a:bodyPr wrap="none" rtlCol="0">
            <a:spAutoFit/>
          </a:bodyPr>
          <a:lstStyle/>
          <a:p>
            <a:r>
              <a:rPr lang="en-CA" dirty="0" smtClean="0"/>
              <a:t>Deposit, then</a:t>
            </a:r>
          </a:p>
          <a:p>
            <a:r>
              <a:rPr lang="en-CA" dirty="0" smtClean="0"/>
              <a:t>turn away</a:t>
            </a:r>
            <a:endParaRPr lang="en-CA" dirty="0"/>
          </a:p>
        </p:txBody>
      </p:sp>
      <p:sp>
        <p:nvSpPr>
          <p:cNvPr id="2" name="TextBox 1"/>
          <p:cNvSpPr txBox="1"/>
          <p:nvPr/>
        </p:nvSpPr>
        <p:spPr>
          <a:xfrm>
            <a:off x="9268392" y="3436197"/>
            <a:ext cx="2278381" cy="369332"/>
          </a:xfrm>
          <a:prstGeom prst="rect">
            <a:avLst/>
          </a:prstGeom>
          <a:solidFill>
            <a:schemeClr val="accent2">
              <a:lumMod val="40000"/>
              <a:lumOff val="60000"/>
            </a:schemeClr>
          </a:solidFill>
        </p:spPr>
        <p:txBody>
          <a:bodyPr wrap="none" rtlCol="0">
            <a:spAutoFit/>
          </a:bodyPr>
          <a:lstStyle/>
          <a:p>
            <a:r>
              <a:rPr lang="en-CA" smtClean="0">
                <a:solidFill>
                  <a:srgbClr val="7030A0"/>
                </a:solidFill>
              </a:rPr>
              <a:t>POSITIVE FEEDBACK</a:t>
            </a:r>
            <a:endParaRPr lang="en-CA" dirty="0" smtClean="0">
              <a:solidFill>
                <a:srgbClr val="7030A0"/>
              </a:solidFill>
            </a:endParaRPr>
          </a:p>
        </p:txBody>
      </p:sp>
      <p:sp>
        <p:nvSpPr>
          <p:cNvPr id="24" name="TextBox 23"/>
          <p:cNvSpPr txBox="1"/>
          <p:nvPr/>
        </p:nvSpPr>
        <p:spPr>
          <a:xfrm>
            <a:off x="9429636" y="178196"/>
            <a:ext cx="2404376" cy="369332"/>
          </a:xfrm>
          <a:prstGeom prst="rect">
            <a:avLst/>
          </a:prstGeom>
          <a:solidFill>
            <a:schemeClr val="accent2">
              <a:lumMod val="40000"/>
              <a:lumOff val="60000"/>
            </a:schemeClr>
          </a:solidFill>
        </p:spPr>
        <p:txBody>
          <a:bodyPr wrap="none" rtlCol="0">
            <a:spAutoFit/>
          </a:bodyPr>
          <a:lstStyle/>
          <a:p>
            <a:r>
              <a:rPr lang="en-CA" dirty="0" smtClean="0">
                <a:solidFill>
                  <a:srgbClr val="7030A0"/>
                </a:solidFill>
              </a:rPr>
              <a:t>NEGATIVE FEEDBACK</a:t>
            </a:r>
          </a:p>
        </p:txBody>
      </p:sp>
      <p:sp>
        <p:nvSpPr>
          <p:cNvPr id="25" name="Rectangle 24"/>
          <p:cNvSpPr/>
          <p:nvPr/>
        </p:nvSpPr>
        <p:spPr>
          <a:xfrm>
            <a:off x="8213843" y="163812"/>
            <a:ext cx="3608043" cy="162004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7907321" y="3422276"/>
            <a:ext cx="3608043" cy="14762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6758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 Sorting</a:t>
            </a:r>
            <a:endParaRPr lang="en-CA" dirty="0"/>
          </a:p>
        </p:txBody>
      </p:sp>
      <p:sp>
        <p:nvSpPr>
          <p:cNvPr id="3" name="Text Placeholder 2"/>
          <p:cNvSpPr>
            <a:spLocks noGrp="1"/>
          </p:cNvSpPr>
          <p:nvPr>
            <p:ph type="body"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85</a:t>
            </a:fld>
            <a:endParaRPr lang="en-US"/>
          </a:p>
        </p:txBody>
      </p:sp>
    </p:spTree>
    <p:extLst>
      <p:ext uri="{BB962C8B-B14F-4D97-AF65-F5344CB8AC3E}">
        <p14:creationId xmlns:p14="http://schemas.microsoft.com/office/powerpoint/2010/main" val="809222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07664" y="647135"/>
            <a:ext cx="3397453" cy="1188720"/>
          </a:xfrm>
        </p:spPr>
        <p:txBody>
          <a:bodyPr/>
          <a:lstStyle/>
          <a:p>
            <a:r>
              <a:rPr lang="en-CA" dirty="0" smtClean="0"/>
              <a:t>OBJECT SORTING</a:t>
            </a:r>
            <a:endParaRPr lang="en-CA" dirty="0"/>
          </a:p>
        </p:txBody>
      </p:sp>
      <p:sp>
        <p:nvSpPr>
          <p:cNvPr id="7" name="Content Placeholder 6"/>
          <p:cNvSpPr>
            <a:spLocks noGrp="1"/>
          </p:cNvSpPr>
          <p:nvPr>
            <p:ph idx="1"/>
          </p:nvPr>
        </p:nvSpPr>
        <p:spPr>
          <a:xfrm>
            <a:off x="196770" y="2267654"/>
            <a:ext cx="4633169" cy="4188010"/>
          </a:xfrm>
        </p:spPr>
        <p:txBody>
          <a:bodyPr>
            <a:normAutofit lnSpcReduction="10000"/>
          </a:bodyPr>
          <a:lstStyle/>
          <a:p>
            <a:r>
              <a:rPr lang="en-CA" dirty="0" smtClean="0"/>
              <a:t>Sorting objects is a natural extension of clustering</a:t>
            </a:r>
          </a:p>
          <a:p>
            <a:pPr lvl="1"/>
            <a:r>
              <a:rPr lang="en-CA" dirty="0" smtClean="0"/>
              <a:t>Clustering: One object type</a:t>
            </a:r>
          </a:p>
          <a:p>
            <a:pPr lvl="1"/>
            <a:r>
              <a:rPr lang="en-CA" dirty="0" smtClean="0"/>
              <a:t>Sorting: Two object types</a:t>
            </a:r>
          </a:p>
          <a:p>
            <a:r>
              <a:rPr lang="en-CA" dirty="0" smtClean="0"/>
              <a:t>It has potential applications in recycling, mining, and warehousing</a:t>
            </a:r>
          </a:p>
          <a:p>
            <a:r>
              <a:rPr lang="en-CA" dirty="0"/>
              <a:t>Vardy, A., </a:t>
            </a:r>
            <a:r>
              <a:rPr lang="en-CA" dirty="0" err="1"/>
              <a:t>Vorobyev</a:t>
            </a:r>
            <a:r>
              <a:rPr lang="en-CA" dirty="0"/>
              <a:t>, G., &amp; Banzhaf, W. (2014). Cache consensus: rapid object sorting by a robotic swarm. </a:t>
            </a:r>
            <a:r>
              <a:rPr lang="en-CA" i="1" dirty="0"/>
              <a:t>Swarm Intelligence</a:t>
            </a:r>
            <a:r>
              <a:rPr lang="en-CA" dirty="0"/>
              <a:t>, </a:t>
            </a:r>
            <a:r>
              <a:rPr lang="en-CA" i="1" dirty="0"/>
              <a:t>8</a:t>
            </a:r>
            <a:r>
              <a:rPr lang="en-CA" dirty="0"/>
              <a:t>(1), 61-87.</a:t>
            </a:r>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86</a:t>
            </a:fld>
            <a:endParaRPr lang="en-US"/>
          </a:p>
        </p:txBody>
      </p:sp>
      <p:pic>
        <p:nvPicPr>
          <p:cNvPr id="8" name="Picture 7"/>
          <p:cNvPicPr>
            <a:picLocks noChangeAspect="1"/>
          </p:cNvPicPr>
          <p:nvPr/>
        </p:nvPicPr>
        <p:blipFill>
          <a:blip r:embed="rId5"/>
          <a:stretch>
            <a:fillRect/>
          </a:stretch>
        </p:blipFill>
        <p:spPr>
          <a:xfrm>
            <a:off x="3692884" y="3128381"/>
            <a:ext cx="292100" cy="254000"/>
          </a:xfrm>
          <a:prstGeom prst="rect">
            <a:avLst/>
          </a:prstGeom>
        </p:spPr>
      </p:pic>
      <p:pic>
        <p:nvPicPr>
          <p:cNvPr id="9" name="Picture 8"/>
          <p:cNvPicPr>
            <a:picLocks noChangeAspect="1"/>
          </p:cNvPicPr>
          <p:nvPr/>
        </p:nvPicPr>
        <p:blipFill>
          <a:blip r:embed="rId6"/>
          <a:stretch>
            <a:fillRect/>
          </a:stretch>
        </p:blipFill>
        <p:spPr>
          <a:xfrm>
            <a:off x="3697950" y="3548824"/>
            <a:ext cx="241300" cy="241300"/>
          </a:xfrm>
          <a:prstGeom prst="rect">
            <a:avLst/>
          </a:prstGeom>
        </p:spPr>
      </p:pic>
      <p:pic>
        <p:nvPicPr>
          <p:cNvPr id="10" name="Picture 9"/>
          <p:cNvPicPr>
            <a:picLocks noChangeAspect="1"/>
          </p:cNvPicPr>
          <p:nvPr/>
        </p:nvPicPr>
        <p:blipFill>
          <a:blip r:embed="rId5"/>
          <a:stretch>
            <a:fillRect/>
          </a:stretch>
        </p:blipFill>
        <p:spPr>
          <a:xfrm>
            <a:off x="3458659" y="3548824"/>
            <a:ext cx="292100" cy="254000"/>
          </a:xfrm>
          <a:prstGeom prst="rect">
            <a:avLst/>
          </a:prstGeom>
        </p:spPr>
      </p:pic>
      <p:pic>
        <p:nvPicPr>
          <p:cNvPr id="11" name="Cache Consensus- Trial 1 - 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85919" y="238282"/>
            <a:ext cx="6055452" cy="6055452"/>
          </a:xfrm>
          <a:prstGeom prst="rect">
            <a:avLst/>
          </a:prstGeom>
        </p:spPr>
      </p:pic>
    </p:spTree>
    <p:extLst>
      <p:ext uri="{BB962C8B-B14F-4D97-AF65-F5344CB8AC3E}">
        <p14:creationId xmlns:p14="http://schemas.microsoft.com/office/powerpoint/2010/main" val="2089092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59298"/>
            <a:ext cx="7729728" cy="1188720"/>
          </a:xfrm>
        </p:spPr>
        <p:txBody>
          <a:bodyPr/>
          <a:lstStyle/>
          <a:p>
            <a:r>
              <a:rPr lang="en-US" dirty="0" smtClean="0"/>
              <a:t>SORTING IN WAGGLE</a:t>
            </a:r>
            <a:endParaRPr lang="en-US" dirty="0"/>
          </a:p>
        </p:txBody>
      </p:sp>
      <p:sp>
        <p:nvSpPr>
          <p:cNvPr id="3" name="Content Placeholder 2"/>
          <p:cNvSpPr>
            <a:spLocks noGrp="1"/>
          </p:cNvSpPr>
          <p:nvPr>
            <p:ph idx="1"/>
          </p:nvPr>
        </p:nvSpPr>
        <p:spPr>
          <a:xfrm>
            <a:off x="1068583" y="1886749"/>
            <a:ext cx="10054834" cy="3616452"/>
          </a:xfrm>
        </p:spPr>
        <p:txBody>
          <a:bodyPr>
            <a:normAutofit/>
          </a:bodyPr>
          <a:lstStyle/>
          <a:p>
            <a:r>
              <a:rPr lang="en-US" dirty="0" smtClean="0"/>
              <a:t>Go </a:t>
            </a:r>
            <a:r>
              <a:rPr lang="en-US" dirty="0"/>
              <a:t>to the main Waggle </a:t>
            </a:r>
            <a:r>
              <a:rPr lang="en-US" dirty="0" smtClean="0"/>
              <a:t>page (or just hit your browser’s back button):</a:t>
            </a:r>
            <a:endParaRPr lang="en-US" dirty="0"/>
          </a:p>
          <a:p>
            <a:pPr lvl="1"/>
            <a:r>
              <a:rPr lang="en-US" dirty="0">
                <a:hlinkClick r:id="rId3"/>
              </a:rPr>
              <a:t>http://bots.cs.mun.ca/waggle/</a:t>
            </a:r>
            <a:endParaRPr lang="en-US" dirty="0"/>
          </a:p>
          <a:p>
            <a:r>
              <a:rPr lang="en-US" dirty="0" smtClean="0"/>
              <a:t>Select </a:t>
            </a:r>
            <a:r>
              <a:rPr lang="en-US" dirty="0"/>
              <a:t>the </a:t>
            </a:r>
            <a:r>
              <a:rPr lang="en-US" b="1" dirty="0" smtClean="0"/>
              <a:t>Sorting</a:t>
            </a:r>
            <a:r>
              <a:rPr lang="en-US" dirty="0" smtClean="0"/>
              <a:t> level.  Note that there are now two different </a:t>
            </a:r>
            <a:r>
              <a:rPr lang="en-US" dirty="0" err="1" smtClean="0"/>
              <a:t>colours</a:t>
            </a:r>
            <a:r>
              <a:rPr lang="en-US" dirty="0" smtClean="0"/>
              <a:t> of pucks available: red and green</a:t>
            </a:r>
          </a:p>
          <a:p>
            <a:r>
              <a:rPr lang="en-US" dirty="0" smtClean="0"/>
              <a:t>We will use the same sensor and action blocks as before, but will need to customize the “___ puck held” and “Number _____ pucks” blocks:</a:t>
            </a:r>
            <a:endParaRPr lang="en-US"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87</a:t>
            </a:fld>
            <a:endParaRPr lang="en-US"/>
          </a:p>
        </p:txBody>
      </p:sp>
      <p:pic>
        <p:nvPicPr>
          <p:cNvPr id="6" name="Picture 5"/>
          <p:cNvPicPr>
            <a:picLocks noChangeAspect="1"/>
          </p:cNvPicPr>
          <p:nvPr/>
        </p:nvPicPr>
        <p:blipFill>
          <a:blip r:embed="rId4"/>
          <a:stretch>
            <a:fillRect/>
          </a:stretch>
        </p:blipFill>
        <p:spPr>
          <a:xfrm>
            <a:off x="2231136" y="4663713"/>
            <a:ext cx="2768600" cy="1384300"/>
          </a:xfrm>
          <a:prstGeom prst="rect">
            <a:avLst/>
          </a:prstGeom>
        </p:spPr>
      </p:pic>
      <p:pic>
        <p:nvPicPr>
          <p:cNvPr id="7" name="Picture 6"/>
          <p:cNvPicPr>
            <a:picLocks noChangeAspect="1"/>
          </p:cNvPicPr>
          <p:nvPr/>
        </p:nvPicPr>
        <p:blipFill>
          <a:blip r:embed="rId5"/>
          <a:stretch>
            <a:fillRect/>
          </a:stretch>
        </p:blipFill>
        <p:spPr>
          <a:xfrm>
            <a:off x="6096000" y="4663713"/>
            <a:ext cx="3746500" cy="1143000"/>
          </a:xfrm>
          <a:prstGeom prst="rect">
            <a:avLst/>
          </a:prstGeom>
        </p:spPr>
      </p:pic>
    </p:spTree>
    <p:extLst>
      <p:ext uri="{BB962C8B-B14F-4D97-AF65-F5344CB8AC3E}">
        <p14:creationId xmlns:p14="http://schemas.microsoft.com/office/powerpoint/2010/main" val="20192515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82787"/>
            <a:ext cx="9837638" cy="851607"/>
          </a:xfrm>
        </p:spPr>
        <p:txBody>
          <a:bodyPr>
            <a:normAutofit fontScale="92500" lnSpcReduction="10000"/>
          </a:bodyPr>
          <a:lstStyle/>
          <a:p>
            <a:r>
              <a:rPr lang="en-CA" dirty="0" smtClean="0"/>
              <a:t>When sorting two colors, we have more choices to make</a:t>
            </a:r>
          </a:p>
          <a:p>
            <a:r>
              <a:rPr lang="en-CA" dirty="0" smtClean="0"/>
              <a:t>Can you fill in the blanks?</a:t>
            </a:r>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a:xfrm>
            <a:off x="11719620" y="6409944"/>
            <a:ext cx="365760" cy="365760"/>
          </a:xfrm>
        </p:spPr>
        <p:txBody>
          <a:bodyPr/>
          <a:lstStyle/>
          <a:p>
            <a:fld id="{3A5A74ED-6A13-9D44-9952-CB1E1353BB4A}" type="slidenum">
              <a:rPr lang="en-US" smtClean="0"/>
              <a:t>88</a:t>
            </a:fld>
            <a:endParaRPr lang="en-US"/>
          </a:p>
        </p:txBody>
      </p:sp>
      <p:pic>
        <p:nvPicPr>
          <p:cNvPr id="6" name="Picture 5"/>
          <p:cNvPicPr>
            <a:picLocks noChangeAspect="1"/>
          </p:cNvPicPr>
          <p:nvPr/>
        </p:nvPicPr>
        <p:blipFill>
          <a:blip r:embed="rId2"/>
          <a:stretch>
            <a:fillRect/>
          </a:stretch>
        </p:blipFill>
        <p:spPr>
          <a:xfrm>
            <a:off x="1329876" y="2161609"/>
            <a:ext cx="939800" cy="965200"/>
          </a:xfrm>
          <a:prstGeom prst="rect">
            <a:avLst/>
          </a:prstGeom>
        </p:spPr>
      </p:pic>
      <p:pic>
        <p:nvPicPr>
          <p:cNvPr id="9" name="Picture 8"/>
          <p:cNvPicPr>
            <a:picLocks noChangeAspect="1"/>
          </p:cNvPicPr>
          <p:nvPr/>
        </p:nvPicPr>
        <p:blipFill>
          <a:blip r:embed="rId3"/>
          <a:stretch>
            <a:fillRect/>
          </a:stretch>
        </p:blipFill>
        <p:spPr>
          <a:xfrm>
            <a:off x="3726867" y="1486494"/>
            <a:ext cx="901700" cy="1041400"/>
          </a:xfrm>
          <a:prstGeom prst="rect">
            <a:avLst/>
          </a:prstGeom>
        </p:spPr>
      </p:pic>
      <p:pic>
        <p:nvPicPr>
          <p:cNvPr id="10" name="Picture 9"/>
          <p:cNvPicPr>
            <a:picLocks noChangeAspect="1"/>
          </p:cNvPicPr>
          <p:nvPr/>
        </p:nvPicPr>
        <p:blipFill>
          <a:blip r:embed="rId4"/>
          <a:stretch>
            <a:fillRect/>
          </a:stretch>
        </p:blipFill>
        <p:spPr>
          <a:xfrm>
            <a:off x="2307560" y="1571349"/>
            <a:ext cx="1130300" cy="1638300"/>
          </a:xfrm>
          <a:prstGeom prst="rect">
            <a:avLst/>
          </a:prstGeom>
        </p:spPr>
      </p:pic>
      <p:pic>
        <p:nvPicPr>
          <p:cNvPr id="12" name="Picture 11"/>
          <p:cNvPicPr>
            <a:picLocks noChangeAspect="1"/>
          </p:cNvPicPr>
          <p:nvPr/>
        </p:nvPicPr>
        <p:blipFill>
          <a:blip r:embed="rId5"/>
          <a:stretch>
            <a:fillRect/>
          </a:stretch>
        </p:blipFill>
        <p:spPr>
          <a:xfrm>
            <a:off x="1965791" y="3964390"/>
            <a:ext cx="1447800" cy="1447800"/>
          </a:xfrm>
          <a:prstGeom prst="rect">
            <a:avLst/>
          </a:prstGeom>
        </p:spPr>
      </p:pic>
      <p:sp>
        <p:nvSpPr>
          <p:cNvPr id="15" name="TextBox 14"/>
          <p:cNvSpPr txBox="1"/>
          <p:nvPr/>
        </p:nvSpPr>
        <p:spPr>
          <a:xfrm>
            <a:off x="1435317" y="1115928"/>
            <a:ext cx="1659172" cy="369332"/>
          </a:xfrm>
          <a:prstGeom prst="rect">
            <a:avLst/>
          </a:prstGeom>
          <a:solidFill>
            <a:schemeClr val="accent6">
              <a:lumMod val="40000"/>
              <a:lumOff val="60000"/>
            </a:schemeClr>
          </a:solidFill>
        </p:spPr>
        <p:txBody>
          <a:bodyPr wrap="none" rtlCol="0">
            <a:spAutoFit/>
          </a:bodyPr>
          <a:lstStyle/>
          <a:p>
            <a:r>
              <a:rPr lang="en-CA" smtClean="0"/>
              <a:t>     Turn right    </a:t>
            </a:r>
            <a:endParaRPr lang="en-CA" dirty="0"/>
          </a:p>
        </p:txBody>
      </p:sp>
      <p:sp>
        <p:nvSpPr>
          <p:cNvPr id="18" name="TextBox 17"/>
          <p:cNvSpPr txBox="1"/>
          <p:nvPr/>
        </p:nvSpPr>
        <p:spPr>
          <a:xfrm>
            <a:off x="1500525" y="3418141"/>
            <a:ext cx="1531188" cy="369332"/>
          </a:xfrm>
          <a:prstGeom prst="rect">
            <a:avLst/>
          </a:prstGeom>
          <a:solidFill>
            <a:schemeClr val="accent6">
              <a:lumMod val="40000"/>
              <a:lumOff val="60000"/>
            </a:schemeClr>
          </a:solidFill>
        </p:spPr>
        <p:txBody>
          <a:bodyPr wrap="none" rtlCol="0">
            <a:spAutoFit/>
          </a:bodyPr>
          <a:lstStyle/>
          <a:p>
            <a:r>
              <a:rPr lang="en-CA" dirty="0"/>
              <a:t> </a:t>
            </a:r>
            <a:r>
              <a:rPr lang="en-CA" dirty="0" smtClean="0"/>
              <a:t>                    </a:t>
            </a:r>
            <a:endParaRPr lang="en-CA" dirty="0"/>
          </a:p>
        </p:txBody>
      </p:sp>
      <p:pic>
        <p:nvPicPr>
          <p:cNvPr id="28" name="Picture 27"/>
          <p:cNvPicPr>
            <a:picLocks noChangeAspect="1"/>
          </p:cNvPicPr>
          <p:nvPr/>
        </p:nvPicPr>
        <p:blipFill>
          <a:blip r:embed="rId6"/>
          <a:stretch>
            <a:fillRect/>
          </a:stretch>
        </p:blipFill>
        <p:spPr>
          <a:xfrm>
            <a:off x="3707817" y="3844637"/>
            <a:ext cx="939800" cy="1079500"/>
          </a:xfrm>
          <a:prstGeom prst="rect">
            <a:avLst/>
          </a:prstGeom>
        </p:spPr>
      </p:pic>
      <p:pic>
        <p:nvPicPr>
          <p:cNvPr id="30" name="Picture 29"/>
          <p:cNvPicPr>
            <a:picLocks noChangeAspect="1"/>
          </p:cNvPicPr>
          <p:nvPr/>
        </p:nvPicPr>
        <p:blipFill>
          <a:blip r:embed="rId7"/>
          <a:stretch>
            <a:fillRect/>
          </a:stretch>
        </p:blipFill>
        <p:spPr>
          <a:xfrm>
            <a:off x="3689102" y="2615258"/>
            <a:ext cx="901700" cy="1092200"/>
          </a:xfrm>
          <a:prstGeom prst="rect">
            <a:avLst/>
          </a:prstGeom>
        </p:spPr>
      </p:pic>
      <p:pic>
        <p:nvPicPr>
          <p:cNvPr id="32" name="Picture 31"/>
          <p:cNvPicPr>
            <a:picLocks noChangeAspect="1"/>
          </p:cNvPicPr>
          <p:nvPr/>
        </p:nvPicPr>
        <p:blipFill>
          <a:blip r:embed="rId8"/>
          <a:stretch>
            <a:fillRect/>
          </a:stretch>
        </p:blipFill>
        <p:spPr>
          <a:xfrm>
            <a:off x="5554319" y="1491690"/>
            <a:ext cx="1384300" cy="1143000"/>
          </a:xfrm>
          <a:prstGeom prst="rect">
            <a:avLst/>
          </a:prstGeom>
        </p:spPr>
      </p:pic>
      <p:pic>
        <p:nvPicPr>
          <p:cNvPr id="33" name="Picture 32"/>
          <p:cNvPicPr>
            <a:picLocks noChangeAspect="1"/>
          </p:cNvPicPr>
          <p:nvPr/>
        </p:nvPicPr>
        <p:blipFill>
          <a:blip r:embed="rId9"/>
          <a:stretch>
            <a:fillRect/>
          </a:stretch>
        </p:blipFill>
        <p:spPr>
          <a:xfrm>
            <a:off x="5691082" y="3239670"/>
            <a:ext cx="1371600" cy="1130300"/>
          </a:xfrm>
          <a:prstGeom prst="rect">
            <a:avLst/>
          </a:prstGeom>
        </p:spPr>
      </p:pic>
      <p:pic>
        <p:nvPicPr>
          <p:cNvPr id="35" name="Picture 34"/>
          <p:cNvPicPr>
            <a:picLocks noChangeAspect="1"/>
          </p:cNvPicPr>
          <p:nvPr/>
        </p:nvPicPr>
        <p:blipFill>
          <a:blip r:embed="rId10"/>
          <a:stretch>
            <a:fillRect/>
          </a:stretch>
        </p:blipFill>
        <p:spPr>
          <a:xfrm>
            <a:off x="10546665" y="837262"/>
            <a:ext cx="965200" cy="1104900"/>
          </a:xfrm>
          <a:prstGeom prst="rect">
            <a:avLst/>
          </a:prstGeom>
        </p:spPr>
      </p:pic>
      <p:pic>
        <p:nvPicPr>
          <p:cNvPr id="36" name="Picture 35"/>
          <p:cNvPicPr>
            <a:picLocks noChangeAspect="1"/>
          </p:cNvPicPr>
          <p:nvPr/>
        </p:nvPicPr>
        <p:blipFill>
          <a:blip r:embed="rId11"/>
          <a:stretch>
            <a:fillRect/>
          </a:stretch>
        </p:blipFill>
        <p:spPr>
          <a:xfrm>
            <a:off x="9345849" y="872274"/>
            <a:ext cx="1003300" cy="1054100"/>
          </a:xfrm>
          <a:prstGeom prst="rect">
            <a:avLst/>
          </a:prstGeom>
        </p:spPr>
      </p:pic>
      <p:sp>
        <p:nvSpPr>
          <p:cNvPr id="37" name="Rectangle 36"/>
          <p:cNvSpPr/>
          <p:nvPr/>
        </p:nvSpPr>
        <p:spPr>
          <a:xfrm>
            <a:off x="1123031" y="1147174"/>
            <a:ext cx="2196196" cy="20288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a:off x="1140634" y="3383901"/>
            <a:ext cx="2196196" cy="20288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p:cNvPicPr>
            <a:picLocks noChangeAspect="1"/>
          </p:cNvPicPr>
          <p:nvPr/>
        </p:nvPicPr>
        <p:blipFill>
          <a:blip r:embed="rId12"/>
          <a:stretch>
            <a:fillRect/>
          </a:stretch>
        </p:blipFill>
        <p:spPr>
          <a:xfrm>
            <a:off x="1223333" y="4000253"/>
            <a:ext cx="939800" cy="990600"/>
          </a:xfrm>
          <a:prstGeom prst="rect">
            <a:avLst/>
          </a:prstGeom>
        </p:spPr>
      </p:pic>
      <p:sp>
        <p:nvSpPr>
          <p:cNvPr id="39" name="Rectangle 38"/>
          <p:cNvSpPr/>
          <p:nvPr/>
        </p:nvSpPr>
        <p:spPr>
          <a:xfrm>
            <a:off x="3524829" y="1149594"/>
            <a:ext cx="1250890" cy="389771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Picture 39"/>
          <p:cNvPicPr>
            <a:picLocks noChangeAspect="1"/>
          </p:cNvPicPr>
          <p:nvPr/>
        </p:nvPicPr>
        <p:blipFill>
          <a:blip r:embed="rId13"/>
          <a:stretch>
            <a:fillRect/>
          </a:stretch>
        </p:blipFill>
        <p:spPr>
          <a:xfrm>
            <a:off x="5691082" y="4311879"/>
            <a:ext cx="1397000" cy="1181100"/>
          </a:xfrm>
          <a:prstGeom prst="rect">
            <a:avLst/>
          </a:prstGeom>
        </p:spPr>
      </p:pic>
      <p:pic>
        <p:nvPicPr>
          <p:cNvPr id="41" name="Picture 40"/>
          <p:cNvPicPr>
            <a:picLocks noChangeAspect="1"/>
          </p:cNvPicPr>
          <p:nvPr/>
        </p:nvPicPr>
        <p:blipFill>
          <a:blip r:embed="rId14"/>
          <a:stretch>
            <a:fillRect/>
          </a:stretch>
        </p:blipFill>
        <p:spPr>
          <a:xfrm>
            <a:off x="7183331" y="4368349"/>
            <a:ext cx="1231900" cy="1104900"/>
          </a:xfrm>
          <a:prstGeom prst="rect">
            <a:avLst/>
          </a:prstGeom>
        </p:spPr>
      </p:pic>
      <p:pic>
        <p:nvPicPr>
          <p:cNvPr id="42" name="Picture 41"/>
          <p:cNvPicPr>
            <a:picLocks noChangeAspect="1"/>
          </p:cNvPicPr>
          <p:nvPr/>
        </p:nvPicPr>
        <p:blipFill>
          <a:blip r:embed="rId15"/>
          <a:stretch>
            <a:fillRect/>
          </a:stretch>
        </p:blipFill>
        <p:spPr>
          <a:xfrm>
            <a:off x="7009981" y="3279603"/>
            <a:ext cx="1447800" cy="1041400"/>
          </a:xfrm>
          <a:prstGeom prst="rect">
            <a:avLst/>
          </a:prstGeom>
        </p:spPr>
      </p:pic>
      <p:pic>
        <p:nvPicPr>
          <p:cNvPr id="43" name="Picture 42"/>
          <p:cNvPicPr>
            <a:picLocks noChangeAspect="1"/>
          </p:cNvPicPr>
          <p:nvPr/>
        </p:nvPicPr>
        <p:blipFill>
          <a:blip r:embed="rId16"/>
          <a:stretch>
            <a:fillRect/>
          </a:stretch>
        </p:blipFill>
        <p:spPr>
          <a:xfrm>
            <a:off x="6924250" y="1496346"/>
            <a:ext cx="1320800" cy="1066800"/>
          </a:xfrm>
          <a:prstGeom prst="rect">
            <a:avLst/>
          </a:prstGeom>
        </p:spPr>
      </p:pic>
      <p:sp>
        <p:nvSpPr>
          <p:cNvPr id="44" name="Rectangle 43"/>
          <p:cNvSpPr/>
          <p:nvPr/>
        </p:nvSpPr>
        <p:spPr>
          <a:xfrm>
            <a:off x="9251051" y="505733"/>
            <a:ext cx="2416230" cy="15081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5571489" y="920282"/>
            <a:ext cx="2844298" cy="18019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a:off x="5603085" y="2906708"/>
            <a:ext cx="2997896" cy="257903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7" name="Picture 46"/>
          <p:cNvPicPr>
            <a:picLocks noChangeAspect="1"/>
          </p:cNvPicPr>
          <p:nvPr/>
        </p:nvPicPr>
        <p:blipFill>
          <a:blip r:embed="rId17"/>
          <a:stretch>
            <a:fillRect/>
          </a:stretch>
        </p:blipFill>
        <p:spPr>
          <a:xfrm>
            <a:off x="9552320" y="5166568"/>
            <a:ext cx="1257300" cy="1155700"/>
          </a:xfrm>
          <a:prstGeom prst="rect">
            <a:avLst/>
          </a:prstGeom>
        </p:spPr>
      </p:pic>
      <p:pic>
        <p:nvPicPr>
          <p:cNvPr id="48" name="Picture 47"/>
          <p:cNvPicPr>
            <a:picLocks noChangeAspect="1"/>
          </p:cNvPicPr>
          <p:nvPr/>
        </p:nvPicPr>
        <p:blipFill>
          <a:blip r:embed="rId18"/>
          <a:stretch>
            <a:fillRect/>
          </a:stretch>
        </p:blipFill>
        <p:spPr>
          <a:xfrm>
            <a:off x="9612575" y="3953288"/>
            <a:ext cx="1066800" cy="1130300"/>
          </a:xfrm>
          <a:prstGeom prst="rect">
            <a:avLst/>
          </a:prstGeom>
        </p:spPr>
      </p:pic>
      <p:pic>
        <p:nvPicPr>
          <p:cNvPr id="49" name="Picture 48"/>
          <p:cNvPicPr>
            <a:picLocks noChangeAspect="1"/>
          </p:cNvPicPr>
          <p:nvPr/>
        </p:nvPicPr>
        <p:blipFill>
          <a:blip r:embed="rId19"/>
          <a:stretch>
            <a:fillRect/>
          </a:stretch>
        </p:blipFill>
        <p:spPr>
          <a:xfrm>
            <a:off x="9560930" y="2847454"/>
            <a:ext cx="1016000" cy="990600"/>
          </a:xfrm>
          <a:prstGeom prst="rect">
            <a:avLst/>
          </a:prstGeom>
        </p:spPr>
      </p:pic>
      <p:sp>
        <p:nvSpPr>
          <p:cNvPr id="50" name="Rectangle 49"/>
          <p:cNvSpPr/>
          <p:nvPr/>
        </p:nvSpPr>
        <p:spPr>
          <a:xfrm>
            <a:off x="9286047" y="2177316"/>
            <a:ext cx="1887248" cy="42650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TextBox 52"/>
          <p:cNvSpPr txBox="1"/>
          <p:nvPr/>
        </p:nvSpPr>
        <p:spPr>
          <a:xfrm>
            <a:off x="3605499" y="1180484"/>
            <a:ext cx="1042118" cy="369332"/>
          </a:xfrm>
          <a:prstGeom prst="rect">
            <a:avLst/>
          </a:prstGeom>
          <a:solidFill>
            <a:schemeClr val="accent6">
              <a:lumMod val="40000"/>
              <a:lumOff val="60000"/>
            </a:schemeClr>
          </a:solidFill>
        </p:spPr>
        <p:txBody>
          <a:bodyPr wrap="square" rtlCol="0">
            <a:spAutoFit/>
          </a:bodyPr>
          <a:lstStyle/>
          <a:p>
            <a:r>
              <a:rPr lang="en-CA" dirty="0"/>
              <a:t> </a:t>
            </a:r>
            <a:r>
              <a:rPr lang="en-CA" dirty="0" smtClean="0"/>
              <a:t>                    </a:t>
            </a:r>
            <a:endParaRPr lang="en-CA" dirty="0"/>
          </a:p>
        </p:txBody>
      </p:sp>
      <p:sp>
        <p:nvSpPr>
          <p:cNvPr id="54" name="TextBox 53"/>
          <p:cNvSpPr txBox="1"/>
          <p:nvPr/>
        </p:nvSpPr>
        <p:spPr>
          <a:xfrm>
            <a:off x="6223715" y="937013"/>
            <a:ext cx="1531188" cy="369332"/>
          </a:xfrm>
          <a:prstGeom prst="rect">
            <a:avLst/>
          </a:prstGeom>
          <a:solidFill>
            <a:schemeClr val="accent6">
              <a:lumMod val="40000"/>
              <a:lumOff val="60000"/>
            </a:schemeClr>
          </a:solidFill>
        </p:spPr>
        <p:txBody>
          <a:bodyPr wrap="none" rtlCol="0">
            <a:spAutoFit/>
          </a:bodyPr>
          <a:lstStyle/>
          <a:p>
            <a:r>
              <a:rPr lang="en-CA" dirty="0"/>
              <a:t> </a:t>
            </a:r>
            <a:r>
              <a:rPr lang="en-CA" dirty="0" smtClean="0"/>
              <a:t>                    </a:t>
            </a:r>
            <a:endParaRPr lang="en-CA" dirty="0"/>
          </a:p>
        </p:txBody>
      </p:sp>
      <p:sp>
        <p:nvSpPr>
          <p:cNvPr id="55" name="TextBox 54"/>
          <p:cNvSpPr txBox="1"/>
          <p:nvPr/>
        </p:nvSpPr>
        <p:spPr>
          <a:xfrm>
            <a:off x="6255297" y="2922262"/>
            <a:ext cx="1531188" cy="369332"/>
          </a:xfrm>
          <a:prstGeom prst="rect">
            <a:avLst/>
          </a:prstGeom>
          <a:solidFill>
            <a:schemeClr val="accent6">
              <a:lumMod val="40000"/>
              <a:lumOff val="60000"/>
            </a:schemeClr>
          </a:solidFill>
        </p:spPr>
        <p:txBody>
          <a:bodyPr wrap="none" rtlCol="0">
            <a:spAutoFit/>
          </a:bodyPr>
          <a:lstStyle/>
          <a:p>
            <a:r>
              <a:rPr lang="en-CA" dirty="0"/>
              <a:t> </a:t>
            </a:r>
            <a:r>
              <a:rPr lang="en-CA" dirty="0" smtClean="0"/>
              <a:t>                    </a:t>
            </a:r>
            <a:endParaRPr lang="en-CA" dirty="0"/>
          </a:p>
        </p:txBody>
      </p:sp>
      <p:sp>
        <p:nvSpPr>
          <p:cNvPr id="56" name="TextBox 55"/>
          <p:cNvSpPr txBox="1"/>
          <p:nvPr/>
        </p:nvSpPr>
        <p:spPr>
          <a:xfrm>
            <a:off x="9620273" y="523318"/>
            <a:ext cx="1531188" cy="369332"/>
          </a:xfrm>
          <a:prstGeom prst="rect">
            <a:avLst/>
          </a:prstGeom>
          <a:solidFill>
            <a:schemeClr val="accent6">
              <a:lumMod val="40000"/>
              <a:lumOff val="60000"/>
            </a:schemeClr>
          </a:solidFill>
        </p:spPr>
        <p:txBody>
          <a:bodyPr wrap="none" rtlCol="0">
            <a:spAutoFit/>
          </a:bodyPr>
          <a:lstStyle/>
          <a:p>
            <a:r>
              <a:rPr lang="en-CA" dirty="0"/>
              <a:t> </a:t>
            </a:r>
            <a:r>
              <a:rPr lang="en-CA" dirty="0" smtClean="0"/>
              <a:t>                    </a:t>
            </a:r>
            <a:endParaRPr lang="en-CA" dirty="0"/>
          </a:p>
        </p:txBody>
      </p:sp>
      <p:sp>
        <p:nvSpPr>
          <p:cNvPr id="57" name="TextBox 56"/>
          <p:cNvSpPr txBox="1"/>
          <p:nvPr/>
        </p:nvSpPr>
        <p:spPr>
          <a:xfrm>
            <a:off x="9464077" y="2215361"/>
            <a:ext cx="1531188" cy="369332"/>
          </a:xfrm>
          <a:prstGeom prst="rect">
            <a:avLst/>
          </a:prstGeom>
          <a:solidFill>
            <a:schemeClr val="accent6">
              <a:lumMod val="40000"/>
              <a:lumOff val="60000"/>
            </a:schemeClr>
          </a:solidFill>
        </p:spPr>
        <p:txBody>
          <a:bodyPr wrap="none" rtlCol="0">
            <a:spAutoFit/>
          </a:bodyPr>
          <a:lstStyle/>
          <a:p>
            <a:r>
              <a:rPr lang="en-CA" dirty="0"/>
              <a:t> </a:t>
            </a:r>
            <a:r>
              <a:rPr lang="en-CA" dirty="0" smtClean="0"/>
              <a:t>                    </a:t>
            </a:r>
            <a:endParaRPr lang="en-CA" dirty="0"/>
          </a:p>
        </p:txBody>
      </p:sp>
    </p:spTree>
    <p:extLst>
      <p:ext uri="{BB962C8B-B14F-4D97-AF65-F5344CB8AC3E}">
        <p14:creationId xmlns:p14="http://schemas.microsoft.com/office/powerpoint/2010/main" val="13285622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a:xfrm>
            <a:off x="11719620" y="6409944"/>
            <a:ext cx="365760" cy="365760"/>
          </a:xfrm>
        </p:spPr>
        <p:txBody>
          <a:bodyPr/>
          <a:lstStyle/>
          <a:p>
            <a:fld id="{3A5A74ED-6A13-9D44-9952-CB1E1353BB4A}" type="slidenum">
              <a:rPr lang="en-US" smtClean="0"/>
              <a:t>89</a:t>
            </a:fld>
            <a:endParaRPr lang="en-US"/>
          </a:p>
        </p:txBody>
      </p:sp>
      <p:pic>
        <p:nvPicPr>
          <p:cNvPr id="6" name="Picture 5"/>
          <p:cNvPicPr>
            <a:picLocks noChangeAspect="1"/>
          </p:cNvPicPr>
          <p:nvPr/>
        </p:nvPicPr>
        <p:blipFill>
          <a:blip r:embed="rId2"/>
          <a:stretch>
            <a:fillRect/>
          </a:stretch>
        </p:blipFill>
        <p:spPr>
          <a:xfrm>
            <a:off x="1329876" y="2161609"/>
            <a:ext cx="939800" cy="965200"/>
          </a:xfrm>
          <a:prstGeom prst="rect">
            <a:avLst/>
          </a:prstGeom>
        </p:spPr>
      </p:pic>
      <p:pic>
        <p:nvPicPr>
          <p:cNvPr id="9" name="Picture 8"/>
          <p:cNvPicPr>
            <a:picLocks noChangeAspect="1"/>
          </p:cNvPicPr>
          <p:nvPr/>
        </p:nvPicPr>
        <p:blipFill>
          <a:blip r:embed="rId3"/>
          <a:stretch>
            <a:fillRect/>
          </a:stretch>
        </p:blipFill>
        <p:spPr>
          <a:xfrm>
            <a:off x="3726867" y="1486494"/>
            <a:ext cx="901700" cy="1041400"/>
          </a:xfrm>
          <a:prstGeom prst="rect">
            <a:avLst/>
          </a:prstGeom>
        </p:spPr>
      </p:pic>
      <p:pic>
        <p:nvPicPr>
          <p:cNvPr id="10" name="Picture 9"/>
          <p:cNvPicPr>
            <a:picLocks noChangeAspect="1"/>
          </p:cNvPicPr>
          <p:nvPr/>
        </p:nvPicPr>
        <p:blipFill>
          <a:blip r:embed="rId4"/>
          <a:stretch>
            <a:fillRect/>
          </a:stretch>
        </p:blipFill>
        <p:spPr>
          <a:xfrm>
            <a:off x="2307560" y="1571349"/>
            <a:ext cx="1130300" cy="1638300"/>
          </a:xfrm>
          <a:prstGeom prst="rect">
            <a:avLst/>
          </a:prstGeom>
        </p:spPr>
      </p:pic>
      <p:pic>
        <p:nvPicPr>
          <p:cNvPr id="12" name="Picture 11"/>
          <p:cNvPicPr>
            <a:picLocks noChangeAspect="1"/>
          </p:cNvPicPr>
          <p:nvPr/>
        </p:nvPicPr>
        <p:blipFill>
          <a:blip r:embed="rId5"/>
          <a:stretch>
            <a:fillRect/>
          </a:stretch>
        </p:blipFill>
        <p:spPr>
          <a:xfrm>
            <a:off x="1965791" y="3964390"/>
            <a:ext cx="1447800" cy="1447800"/>
          </a:xfrm>
          <a:prstGeom prst="rect">
            <a:avLst/>
          </a:prstGeom>
        </p:spPr>
      </p:pic>
      <p:sp>
        <p:nvSpPr>
          <p:cNvPr id="15" name="TextBox 14"/>
          <p:cNvSpPr txBox="1"/>
          <p:nvPr/>
        </p:nvSpPr>
        <p:spPr>
          <a:xfrm>
            <a:off x="1558412" y="1115928"/>
            <a:ext cx="1110945" cy="369332"/>
          </a:xfrm>
          <a:prstGeom prst="rect">
            <a:avLst/>
          </a:prstGeom>
          <a:noFill/>
        </p:spPr>
        <p:txBody>
          <a:bodyPr wrap="none" rtlCol="0">
            <a:spAutoFit/>
          </a:bodyPr>
          <a:lstStyle/>
          <a:p>
            <a:r>
              <a:rPr lang="en-CA" dirty="0" smtClean="0"/>
              <a:t>Turn right</a:t>
            </a:r>
            <a:endParaRPr lang="en-CA" dirty="0"/>
          </a:p>
        </p:txBody>
      </p:sp>
      <p:sp>
        <p:nvSpPr>
          <p:cNvPr id="18" name="TextBox 17"/>
          <p:cNvSpPr txBox="1"/>
          <p:nvPr/>
        </p:nvSpPr>
        <p:spPr>
          <a:xfrm>
            <a:off x="1658787" y="3418141"/>
            <a:ext cx="974690" cy="369332"/>
          </a:xfrm>
          <a:prstGeom prst="rect">
            <a:avLst/>
          </a:prstGeom>
          <a:noFill/>
        </p:spPr>
        <p:txBody>
          <a:bodyPr wrap="none" rtlCol="0">
            <a:spAutoFit/>
          </a:bodyPr>
          <a:lstStyle/>
          <a:p>
            <a:r>
              <a:rPr lang="en-CA" dirty="0" smtClean="0"/>
              <a:t>Turn left</a:t>
            </a:r>
            <a:endParaRPr lang="en-CA" dirty="0"/>
          </a:p>
        </p:txBody>
      </p:sp>
      <p:sp>
        <p:nvSpPr>
          <p:cNvPr id="19" name="TextBox 18"/>
          <p:cNvSpPr txBox="1"/>
          <p:nvPr/>
        </p:nvSpPr>
        <p:spPr>
          <a:xfrm>
            <a:off x="3692799" y="1140357"/>
            <a:ext cx="898003" cy="369332"/>
          </a:xfrm>
          <a:prstGeom prst="rect">
            <a:avLst/>
          </a:prstGeom>
          <a:noFill/>
        </p:spPr>
        <p:txBody>
          <a:bodyPr wrap="none" rtlCol="0">
            <a:spAutoFit/>
          </a:bodyPr>
          <a:lstStyle/>
          <a:p>
            <a:r>
              <a:rPr lang="en-CA" smtClean="0"/>
              <a:t>Straight</a:t>
            </a:r>
            <a:endParaRPr lang="en-CA" dirty="0"/>
          </a:p>
        </p:txBody>
      </p:sp>
      <p:sp>
        <p:nvSpPr>
          <p:cNvPr id="21" name="TextBox 20"/>
          <p:cNvSpPr txBox="1"/>
          <p:nvPr/>
        </p:nvSpPr>
        <p:spPr>
          <a:xfrm>
            <a:off x="9953479" y="521923"/>
            <a:ext cx="870751" cy="369332"/>
          </a:xfrm>
          <a:prstGeom prst="rect">
            <a:avLst/>
          </a:prstGeom>
          <a:noFill/>
        </p:spPr>
        <p:txBody>
          <a:bodyPr wrap="none" rtlCol="0">
            <a:spAutoFit/>
          </a:bodyPr>
          <a:lstStyle/>
          <a:p>
            <a:r>
              <a:rPr lang="en-CA" dirty="0" smtClean="0"/>
              <a:t>Pick-up</a:t>
            </a:r>
            <a:endParaRPr lang="en-CA" dirty="0"/>
          </a:p>
        </p:txBody>
      </p:sp>
      <p:sp>
        <p:nvSpPr>
          <p:cNvPr id="22" name="TextBox 21"/>
          <p:cNvSpPr txBox="1"/>
          <p:nvPr/>
        </p:nvSpPr>
        <p:spPr>
          <a:xfrm>
            <a:off x="6402281" y="2879797"/>
            <a:ext cx="1124090" cy="369332"/>
          </a:xfrm>
          <a:prstGeom prst="rect">
            <a:avLst/>
          </a:prstGeom>
          <a:noFill/>
        </p:spPr>
        <p:txBody>
          <a:bodyPr wrap="none" rtlCol="0">
            <a:spAutoFit/>
          </a:bodyPr>
          <a:lstStyle/>
          <a:p>
            <a:r>
              <a:rPr lang="en-CA" smtClean="0"/>
              <a:t>Turn away</a:t>
            </a:r>
            <a:endParaRPr lang="en-CA" dirty="0"/>
          </a:p>
        </p:txBody>
      </p:sp>
      <p:sp>
        <p:nvSpPr>
          <p:cNvPr id="23" name="TextBox 22"/>
          <p:cNvSpPr txBox="1"/>
          <p:nvPr/>
        </p:nvSpPr>
        <p:spPr>
          <a:xfrm>
            <a:off x="6158702" y="945317"/>
            <a:ext cx="1437573" cy="646331"/>
          </a:xfrm>
          <a:prstGeom prst="rect">
            <a:avLst/>
          </a:prstGeom>
          <a:noFill/>
        </p:spPr>
        <p:txBody>
          <a:bodyPr wrap="none" rtlCol="0">
            <a:spAutoFit/>
          </a:bodyPr>
          <a:lstStyle/>
          <a:p>
            <a:r>
              <a:rPr lang="en-CA" dirty="0" smtClean="0"/>
              <a:t>Deposit, then</a:t>
            </a:r>
          </a:p>
          <a:p>
            <a:r>
              <a:rPr lang="en-CA" dirty="0" smtClean="0"/>
              <a:t>turn away</a:t>
            </a:r>
            <a:endParaRPr lang="en-CA" dirty="0"/>
          </a:p>
        </p:txBody>
      </p:sp>
      <p:pic>
        <p:nvPicPr>
          <p:cNvPr id="28" name="Picture 27"/>
          <p:cNvPicPr>
            <a:picLocks noChangeAspect="1"/>
          </p:cNvPicPr>
          <p:nvPr/>
        </p:nvPicPr>
        <p:blipFill>
          <a:blip r:embed="rId6"/>
          <a:stretch>
            <a:fillRect/>
          </a:stretch>
        </p:blipFill>
        <p:spPr>
          <a:xfrm>
            <a:off x="3707817" y="3844637"/>
            <a:ext cx="939800" cy="1079500"/>
          </a:xfrm>
          <a:prstGeom prst="rect">
            <a:avLst/>
          </a:prstGeom>
        </p:spPr>
      </p:pic>
      <p:pic>
        <p:nvPicPr>
          <p:cNvPr id="30" name="Picture 29"/>
          <p:cNvPicPr>
            <a:picLocks noChangeAspect="1"/>
          </p:cNvPicPr>
          <p:nvPr/>
        </p:nvPicPr>
        <p:blipFill>
          <a:blip r:embed="rId7"/>
          <a:stretch>
            <a:fillRect/>
          </a:stretch>
        </p:blipFill>
        <p:spPr>
          <a:xfrm>
            <a:off x="3689102" y="2615258"/>
            <a:ext cx="901700" cy="1092200"/>
          </a:xfrm>
          <a:prstGeom prst="rect">
            <a:avLst/>
          </a:prstGeom>
        </p:spPr>
      </p:pic>
      <p:pic>
        <p:nvPicPr>
          <p:cNvPr id="32" name="Picture 31"/>
          <p:cNvPicPr>
            <a:picLocks noChangeAspect="1"/>
          </p:cNvPicPr>
          <p:nvPr/>
        </p:nvPicPr>
        <p:blipFill>
          <a:blip r:embed="rId8"/>
          <a:stretch>
            <a:fillRect/>
          </a:stretch>
        </p:blipFill>
        <p:spPr>
          <a:xfrm>
            <a:off x="5554319" y="1491690"/>
            <a:ext cx="1384300" cy="1143000"/>
          </a:xfrm>
          <a:prstGeom prst="rect">
            <a:avLst/>
          </a:prstGeom>
        </p:spPr>
      </p:pic>
      <p:pic>
        <p:nvPicPr>
          <p:cNvPr id="33" name="Picture 32"/>
          <p:cNvPicPr>
            <a:picLocks noChangeAspect="1"/>
          </p:cNvPicPr>
          <p:nvPr/>
        </p:nvPicPr>
        <p:blipFill>
          <a:blip r:embed="rId9"/>
          <a:stretch>
            <a:fillRect/>
          </a:stretch>
        </p:blipFill>
        <p:spPr>
          <a:xfrm>
            <a:off x="5691082" y="3239670"/>
            <a:ext cx="1371600" cy="1130300"/>
          </a:xfrm>
          <a:prstGeom prst="rect">
            <a:avLst/>
          </a:prstGeom>
        </p:spPr>
      </p:pic>
      <p:pic>
        <p:nvPicPr>
          <p:cNvPr id="35" name="Picture 34"/>
          <p:cNvPicPr>
            <a:picLocks noChangeAspect="1"/>
          </p:cNvPicPr>
          <p:nvPr/>
        </p:nvPicPr>
        <p:blipFill>
          <a:blip r:embed="rId10"/>
          <a:stretch>
            <a:fillRect/>
          </a:stretch>
        </p:blipFill>
        <p:spPr>
          <a:xfrm>
            <a:off x="10546665" y="837262"/>
            <a:ext cx="965200" cy="1104900"/>
          </a:xfrm>
          <a:prstGeom prst="rect">
            <a:avLst/>
          </a:prstGeom>
        </p:spPr>
      </p:pic>
      <p:pic>
        <p:nvPicPr>
          <p:cNvPr id="36" name="Picture 35"/>
          <p:cNvPicPr>
            <a:picLocks noChangeAspect="1"/>
          </p:cNvPicPr>
          <p:nvPr/>
        </p:nvPicPr>
        <p:blipFill>
          <a:blip r:embed="rId11"/>
          <a:stretch>
            <a:fillRect/>
          </a:stretch>
        </p:blipFill>
        <p:spPr>
          <a:xfrm>
            <a:off x="9345849" y="872274"/>
            <a:ext cx="1003300" cy="1054100"/>
          </a:xfrm>
          <a:prstGeom prst="rect">
            <a:avLst/>
          </a:prstGeom>
        </p:spPr>
      </p:pic>
      <p:sp>
        <p:nvSpPr>
          <p:cNvPr id="37" name="Rectangle 36"/>
          <p:cNvSpPr/>
          <p:nvPr/>
        </p:nvSpPr>
        <p:spPr>
          <a:xfrm>
            <a:off x="1123031" y="1147174"/>
            <a:ext cx="2196196" cy="20288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a:off x="1140634" y="3383901"/>
            <a:ext cx="2196196" cy="20288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p:cNvPicPr>
            <a:picLocks noChangeAspect="1"/>
          </p:cNvPicPr>
          <p:nvPr/>
        </p:nvPicPr>
        <p:blipFill>
          <a:blip r:embed="rId12"/>
          <a:stretch>
            <a:fillRect/>
          </a:stretch>
        </p:blipFill>
        <p:spPr>
          <a:xfrm>
            <a:off x="1223333" y="4000253"/>
            <a:ext cx="939800" cy="990600"/>
          </a:xfrm>
          <a:prstGeom prst="rect">
            <a:avLst/>
          </a:prstGeom>
        </p:spPr>
      </p:pic>
      <p:sp>
        <p:nvSpPr>
          <p:cNvPr id="39" name="Rectangle 38"/>
          <p:cNvSpPr/>
          <p:nvPr/>
        </p:nvSpPr>
        <p:spPr>
          <a:xfrm>
            <a:off x="3524829" y="1149594"/>
            <a:ext cx="1250890" cy="389771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Picture 39"/>
          <p:cNvPicPr>
            <a:picLocks noChangeAspect="1"/>
          </p:cNvPicPr>
          <p:nvPr/>
        </p:nvPicPr>
        <p:blipFill>
          <a:blip r:embed="rId13"/>
          <a:stretch>
            <a:fillRect/>
          </a:stretch>
        </p:blipFill>
        <p:spPr>
          <a:xfrm>
            <a:off x="5691082" y="4311879"/>
            <a:ext cx="1397000" cy="1181100"/>
          </a:xfrm>
          <a:prstGeom prst="rect">
            <a:avLst/>
          </a:prstGeom>
        </p:spPr>
      </p:pic>
      <p:pic>
        <p:nvPicPr>
          <p:cNvPr id="41" name="Picture 40"/>
          <p:cNvPicPr>
            <a:picLocks noChangeAspect="1"/>
          </p:cNvPicPr>
          <p:nvPr/>
        </p:nvPicPr>
        <p:blipFill>
          <a:blip r:embed="rId14"/>
          <a:stretch>
            <a:fillRect/>
          </a:stretch>
        </p:blipFill>
        <p:spPr>
          <a:xfrm>
            <a:off x="7183331" y="4368349"/>
            <a:ext cx="1231900" cy="1104900"/>
          </a:xfrm>
          <a:prstGeom prst="rect">
            <a:avLst/>
          </a:prstGeom>
        </p:spPr>
      </p:pic>
      <p:pic>
        <p:nvPicPr>
          <p:cNvPr id="42" name="Picture 41"/>
          <p:cNvPicPr>
            <a:picLocks noChangeAspect="1"/>
          </p:cNvPicPr>
          <p:nvPr/>
        </p:nvPicPr>
        <p:blipFill>
          <a:blip r:embed="rId15"/>
          <a:stretch>
            <a:fillRect/>
          </a:stretch>
        </p:blipFill>
        <p:spPr>
          <a:xfrm>
            <a:off x="7009981" y="3279603"/>
            <a:ext cx="1447800" cy="1041400"/>
          </a:xfrm>
          <a:prstGeom prst="rect">
            <a:avLst/>
          </a:prstGeom>
        </p:spPr>
      </p:pic>
      <p:pic>
        <p:nvPicPr>
          <p:cNvPr id="43" name="Picture 42"/>
          <p:cNvPicPr>
            <a:picLocks noChangeAspect="1"/>
          </p:cNvPicPr>
          <p:nvPr/>
        </p:nvPicPr>
        <p:blipFill>
          <a:blip r:embed="rId16"/>
          <a:stretch>
            <a:fillRect/>
          </a:stretch>
        </p:blipFill>
        <p:spPr>
          <a:xfrm>
            <a:off x="6924250" y="1496346"/>
            <a:ext cx="1320800" cy="1066800"/>
          </a:xfrm>
          <a:prstGeom prst="rect">
            <a:avLst/>
          </a:prstGeom>
        </p:spPr>
      </p:pic>
      <p:sp>
        <p:nvSpPr>
          <p:cNvPr id="44" name="Rectangle 43"/>
          <p:cNvSpPr/>
          <p:nvPr/>
        </p:nvSpPr>
        <p:spPr>
          <a:xfrm>
            <a:off x="9251051" y="505733"/>
            <a:ext cx="2416230" cy="15081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5571489" y="920282"/>
            <a:ext cx="2844298" cy="18019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a:off x="5603085" y="2906708"/>
            <a:ext cx="2997896" cy="257903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7" name="Picture 46"/>
          <p:cNvPicPr>
            <a:picLocks noChangeAspect="1"/>
          </p:cNvPicPr>
          <p:nvPr/>
        </p:nvPicPr>
        <p:blipFill>
          <a:blip r:embed="rId17"/>
          <a:stretch>
            <a:fillRect/>
          </a:stretch>
        </p:blipFill>
        <p:spPr>
          <a:xfrm>
            <a:off x="9552320" y="5166568"/>
            <a:ext cx="1257300" cy="1155700"/>
          </a:xfrm>
          <a:prstGeom prst="rect">
            <a:avLst/>
          </a:prstGeom>
        </p:spPr>
      </p:pic>
      <p:pic>
        <p:nvPicPr>
          <p:cNvPr id="48" name="Picture 47"/>
          <p:cNvPicPr>
            <a:picLocks noChangeAspect="1"/>
          </p:cNvPicPr>
          <p:nvPr/>
        </p:nvPicPr>
        <p:blipFill>
          <a:blip r:embed="rId18"/>
          <a:stretch>
            <a:fillRect/>
          </a:stretch>
        </p:blipFill>
        <p:spPr>
          <a:xfrm>
            <a:off x="9612575" y="3953288"/>
            <a:ext cx="1066800" cy="1130300"/>
          </a:xfrm>
          <a:prstGeom prst="rect">
            <a:avLst/>
          </a:prstGeom>
        </p:spPr>
      </p:pic>
      <p:pic>
        <p:nvPicPr>
          <p:cNvPr id="49" name="Picture 48"/>
          <p:cNvPicPr>
            <a:picLocks noChangeAspect="1"/>
          </p:cNvPicPr>
          <p:nvPr/>
        </p:nvPicPr>
        <p:blipFill>
          <a:blip r:embed="rId19"/>
          <a:stretch>
            <a:fillRect/>
          </a:stretch>
        </p:blipFill>
        <p:spPr>
          <a:xfrm>
            <a:off x="9560930" y="2847454"/>
            <a:ext cx="1016000" cy="990600"/>
          </a:xfrm>
          <a:prstGeom prst="rect">
            <a:avLst/>
          </a:prstGeom>
        </p:spPr>
      </p:pic>
      <p:sp>
        <p:nvSpPr>
          <p:cNvPr id="50" name="Rectangle 49"/>
          <p:cNvSpPr/>
          <p:nvPr/>
        </p:nvSpPr>
        <p:spPr>
          <a:xfrm>
            <a:off x="9286047" y="2177316"/>
            <a:ext cx="1887248" cy="42650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TextBox 50"/>
          <p:cNvSpPr txBox="1"/>
          <p:nvPr/>
        </p:nvSpPr>
        <p:spPr>
          <a:xfrm>
            <a:off x="9286046" y="2181699"/>
            <a:ext cx="1887248" cy="646331"/>
          </a:xfrm>
          <a:prstGeom prst="rect">
            <a:avLst/>
          </a:prstGeom>
          <a:noFill/>
        </p:spPr>
        <p:txBody>
          <a:bodyPr wrap="none" rtlCol="0">
            <a:spAutoFit/>
          </a:bodyPr>
          <a:lstStyle/>
          <a:p>
            <a:r>
              <a:rPr lang="en-CA" dirty="0" smtClean="0"/>
              <a:t>Straight (breaking </a:t>
            </a:r>
          </a:p>
          <a:p>
            <a:r>
              <a:rPr lang="en-CA" dirty="0" smtClean="0"/>
              <a:t>up mixed cluster)</a:t>
            </a:r>
            <a:endParaRPr lang="en-CA" dirty="0"/>
          </a:p>
        </p:txBody>
      </p:sp>
    </p:spTree>
    <p:extLst>
      <p:ext uri="{BB962C8B-B14F-4D97-AF65-F5344CB8AC3E}">
        <p14:creationId xmlns:p14="http://schemas.microsoft.com/office/powerpoint/2010/main" val="22739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3673929"/>
            <a:ext cx="10054834" cy="2595417"/>
          </a:xfrm>
        </p:spPr>
        <p:txBody>
          <a:bodyPr>
            <a:noAutofit/>
          </a:bodyPr>
          <a:lstStyle/>
          <a:p>
            <a:r>
              <a:rPr lang="en-US" sz="3200" smtClean="0"/>
              <a:t>“Swarm </a:t>
            </a:r>
            <a:r>
              <a:rPr lang="en-US" sz="3200"/>
              <a:t>robotics is the study of how </a:t>
            </a:r>
            <a:r>
              <a:rPr lang="en-US" sz="3200">
                <a:solidFill>
                  <a:schemeClr val="tx1"/>
                </a:solidFill>
              </a:rPr>
              <a:t>a large number of relatively simple physically embodied agents </a:t>
            </a:r>
            <a:r>
              <a:rPr lang="en-US" sz="3200"/>
              <a:t>can be designed such that a desired collective behavior emerges from the </a:t>
            </a:r>
            <a:r>
              <a:rPr lang="en-US" sz="3200">
                <a:solidFill>
                  <a:srgbClr val="FF0000"/>
                </a:solidFill>
              </a:rPr>
              <a:t>local interactions among the agents and between the agents and the environment</a:t>
            </a:r>
            <a:r>
              <a:rPr lang="en-US" sz="3200" smtClean="0"/>
              <a:t>.”</a:t>
            </a:r>
            <a:endParaRPr lang="en-US" sz="280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9</a:t>
            </a:fld>
            <a:endParaRPr lang="en-US"/>
          </a:p>
        </p:txBody>
      </p:sp>
      <p:pic>
        <p:nvPicPr>
          <p:cNvPr id="2" name="Picture 1"/>
          <p:cNvPicPr>
            <a:picLocks noChangeAspect="1"/>
          </p:cNvPicPr>
          <p:nvPr/>
        </p:nvPicPr>
        <p:blipFill rotWithShape="1">
          <a:blip r:embed="rId3"/>
          <a:srcRect r="7768" b="16906"/>
          <a:stretch/>
        </p:blipFill>
        <p:spPr>
          <a:xfrm>
            <a:off x="7984680" y="995212"/>
            <a:ext cx="4065914" cy="2579408"/>
          </a:xfrm>
          <a:prstGeom prst="rect">
            <a:avLst/>
          </a:prstGeom>
        </p:spPr>
      </p:pic>
      <p:pic>
        <p:nvPicPr>
          <p:cNvPr id="6" name="Picture 5"/>
          <p:cNvPicPr>
            <a:picLocks noChangeAspect="1"/>
          </p:cNvPicPr>
          <p:nvPr/>
        </p:nvPicPr>
        <p:blipFill>
          <a:blip r:embed="rId4"/>
          <a:stretch>
            <a:fillRect/>
          </a:stretch>
        </p:blipFill>
        <p:spPr>
          <a:xfrm>
            <a:off x="10161269" y="2378075"/>
            <a:ext cx="1889325" cy="12958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1912" y="720566"/>
            <a:ext cx="2770705" cy="3033922"/>
          </a:xfrm>
          <a:prstGeom prst="rect">
            <a:avLst/>
          </a:prstGeom>
        </p:spPr>
      </p:pic>
      <p:pic>
        <p:nvPicPr>
          <p:cNvPr id="8" name="Picture 7"/>
          <p:cNvPicPr>
            <a:picLocks noChangeAspect="1"/>
          </p:cNvPicPr>
          <p:nvPr/>
        </p:nvPicPr>
        <p:blipFill>
          <a:blip r:embed="rId6"/>
          <a:stretch>
            <a:fillRect/>
          </a:stretch>
        </p:blipFill>
        <p:spPr>
          <a:xfrm>
            <a:off x="276940" y="1017899"/>
            <a:ext cx="3834493" cy="1823623"/>
          </a:xfrm>
          <a:prstGeom prst="rect">
            <a:avLst/>
          </a:prstGeom>
        </p:spPr>
      </p:pic>
      <p:sp>
        <p:nvSpPr>
          <p:cNvPr id="9" name="TextBox 8"/>
          <p:cNvSpPr txBox="1"/>
          <p:nvPr/>
        </p:nvSpPr>
        <p:spPr>
          <a:xfrm>
            <a:off x="489857" y="553334"/>
            <a:ext cx="3221331" cy="400110"/>
          </a:xfrm>
          <a:prstGeom prst="rect">
            <a:avLst/>
          </a:prstGeom>
          <a:noFill/>
        </p:spPr>
        <p:txBody>
          <a:bodyPr wrap="none" rtlCol="0">
            <a:spAutoFit/>
          </a:bodyPr>
          <a:lstStyle/>
          <a:p>
            <a:r>
              <a:rPr lang="en-US" sz="2000" smtClean="0"/>
              <a:t>Direct communication (local)</a:t>
            </a:r>
            <a:endParaRPr lang="en-US" sz="2000"/>
          </a:p>
        </p:txBody>
      </p:sp>
      <p:sp>
        <p:nvSpPr>
          <p:cNvPr id="10" name="TextBox 9"/>
          <p:cNvSpPr txBox="1"/>
          <p:nvPr/>
        </p:nvSpPr>
        <p:spPr>
          <a:xfrm>
            <a:off x="4272783" y="18497"/>
            <a:ext cx="7777811" cy="400110"/>
          </a:xfrm>
          <a:prstGeom prst="rect">
            <a:avLst/>
          </a:prstGeom>
          <a:noFill/>
        </p:spPr>
        <p:txBody>
          <a:bodyPr wrap="square" rtlCol="0">
            <a:spAutoFit/>
          </a:bodyPr>
          <a:lstStyle/>
          <a:p>
            <a:pPr algn="ctr"/>
            <a:r>
              <a:rPr lang="en-US" sz="2000" smtClean="0"/>
              <a:t>Indirect communication (perceive results of others actions)</a:t>
            </a:r>
            <a:endParaRPr lang="en-US" sz="2000"/>
          </a:p>
        </p:txBody>
      </p:sp>
    </p:spTree>
    <p:extLst>
      <p:ext uri="{BB962C8B-B14F-4D97-AF65-F5344CB8AC3E}">
        <p14:creationId xmlns:p14="http://schemas.microsoft.com/office/powerpoint/2010/main" val="185258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3" y="2243828"/>
            <a:ext cx="3290250" cy="2230201"/>
          </a:xfrm>
        </p:spPr>
        <p:txBody>
          <a:bodyPr>
            <a:normAutofit/>
          </a:bodyPr>
          <a:lstStyle/>
          <a:p>
            <a:r>
              <a:rPr lang="en-US" dirty="0" smtClean="0"/>
              <a:t>Exercise #7:</a:t>
            </a:r>
            <a:br>
              <a:rPr lang="en-US" dirty="0" smtClean="0"/>
            </a:br>
            <a:r>
              <a:rPr lang="en-US" dirty="0" smtClean="0"/>
              <a:t/>
            </a:r>
            <a:br>
              <a:rPr lang="en-US" dirty="0" smtClean="0"/>
            </a:br>
            <a:r>
              <a:rPr lang="en-US" dirty="0" smtClean="0"/>
              <a:t>OBJECT SORTING</a:t>
            </a:r>
            <a:br>
              <a:rPr lang="en-US" dirty="0" smtClean="0"/>
            </a:br>
            <a:r>
              <a:rPr lang="en-US" dirty="0" smtClean="0"/>
              <a:t/>
            </a:r>
            <a:br>
              <a:rPr lang="en-US" dirty="0" smtClean="0"/>
            </a:br>
            <a:r>
              <a:rPr lang="en-US" dirty="0" smtClean="0"/>
              <a:t>20 minutes</a:t>
            </a:r>
            <a:endParaRPr lang="en-US" dirty="0"/>
          </a:p>
        </p:txBody>
      </p:sp>
      <p:sp>
        <p:nvSpPr>
          <p:cNvPr id="3" name="Content Placeholder 2"/>
          <p:cNvSpPr>
            <a:spLocks noGrp="1"/>
          </p:cNvSpPr>
          <p:nvPr>
            <p:ph idx="1"/>
          </p:nvPr>
        </p:nvSpPr>
        <p:spPr>
          <a:xfrm>
            <a:off x="5267739" y="1678329"/>
            <a:ext cx="6423517" cy="5179670"/>
          </a:xfrm>
        </p:spPr>
        <p:txBody>
          <a:bodyPr>
            <a:normAutofit/>
          </a:bodyPr>
          <a:lstStyle/>
          <a:p>
            <a:r>
              <a:rPr lang="en-US" sz="2800" dirty="0" smtClean="0"/>
              <a:t>Create a new controller that has the appropriate response for all of the conditions just described</a:t>
            </a:r>
          </a:p>
          <a:p>
            <a:r>
              <a:rPr lang="en-US" dirty="0" smtClean="0"/>
              <a:t>CHALLENGE:</a:t>
            </a:r>
          </a:p>
          <a:p>
            <a:pPr lvl="1"/>
            <a:r>
              <a:rPr lang="en-US" dirty="0" smtClean="0"/>
              <a:t>With 10 robots, 30 red pucks, and 30 green pucks, reach 50% completion within 200 seconds</a:t>
            </a:r>
          </a:p>
        </p:txBody>
      </p:sp>
      <p:sp>
        <p:nvSpPr>
          <p:cNvPr id="7" name="Text Placeholder 6"/>
          <p:cNvSpPr>
            <a:spLocks noGrp="1"/>
          </p:cNvSpPr>
          <p:nvPr>
            <p:ph type="body" sz="half" idx="2"/>
          </p:nvPr>
        </p:nvSpPr>
        <p:spPr>
          <a:xfrm>
            <a:off x="1115568" y="4669970"/>
            <a:ext cx="2510501" cy="1073983"/>
          </a:xfrm>
        </p:spPr>
        <p:txBody>
          <a:bodyPr>
            <a:normAutofit fontScale="92500" lnSpcReduction="20000"/>
          </a:bodyPr>
          <a:lstStyle/>
          <a:p>
            <a:r>
              <a:rPr lang="en-US" dirty="0" smtClean="0"/>
              <a:t>Conditions:</a:t>
            </a:r>
          </a:p>
          <a:p>
            <a:r>
              <a:rPr lang="en-US" dirty="0" smtClean="0"/>
              <a:t>Any number of robots and pucks</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90</a:t>
            </a:fld>
            <a:endParaRPr lang="en-US"/>
          </a:p>
        </p:txBody>
      </p:sp>
    </p:spTree>
    <p:extLst>
      <p:ext uri="{BB962C8B-B14F-4D97-AF65-F5344CB8AC3E}">
        <p14:creationId xmlns:p14="http://schemas.microsoft.com/office/powerpoint/2010/main" val="18472546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Synchronization</a:t>
            </a:r>
            <a:endParaRPr lang="en-CA" dirty="0"/>
          </a:p>
        </p:txBody>
      </p:sp>
      <p:sp>
        <p:nvSpPr>
          <p:cNvPr id="3" name="Text Placeholder 2"/>
          <p:cNvSpPr>
            <a:spLocks noGrp="1"/>
          </p:cNvSpPr>
          <p:nvPr>
            <p:ph type="body"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91</a:t>
            </a:fld>
            <a:endParaRPr lang="en-US"/>
          </a:p>
        </p:txBody>
      </p:sp>
    </p:spTree>
    <p:extLst>
      <p:ext uri="{BB962C8B-B14F-4D97-AF65-F5344CB8AC3E}">
        <p14:creationId xmlns:p14="http://schemas.microsoft.com/office/powerpoint/2010/main" val="459295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61" y="304935"/>
            <a:ext cx="4146515" cy="1188720"/>
          </a:xfrm>
        </p:spPr>
        <p:txBody>
          <a:bodyPr/>
          <a:lstStyle/>
          <a:p>
            <a:r>
              <a:rPr lang="en-CA" smtClean="0"/>
              <a:t>Firefly </a:t>
            </a:r>
            <a:br>
              <a:rPr lang="en-CA" smtClean="0"/>
            </a:br>
            <a:r>
              <a:rPr lang="en-CA" smtClean="0"/>
              <a:t>synchronization</a:t>
            </a:r>
            <a:endParaRPr lang="en-CA" dirty="0"/>
          </a:p>
        </p:txBody>
      </p:sp>
      <p:sp>
        <p:nvSpPr>
          <p:cNvPr id="3" name="Content Placeholder 2"/>
          <p:cNvSpPr>
            <a:spLocks noGrp="1"/>
          </p:cNvSpPr>
          <p:nvPr>
            <p:ph idx="1"/>
          </p:nvPr>
        </p:nvSpPr>
        <p:spPr>
          <a:xfrm>
            <a:off x="213322" y="2166433"/>
            <a:ext cx="4416551" cy="3616452"/>
          </a:xfrm>
        </p:spPr>
        <p:txBody>
          <a:bodyPr>
            <a:normAutofit lnSpcReduction="10000"/>
          </a:bodyPr>
          <a:lstStyle/>
          <a:p>
            <a:r>
              <a:rPr lang="en-CA" dirty="0" smtClean="0"/>
              <a:t>Fireflies exhibit a remarkable behaviour where they flash in synchrony, apparently for reproduction</a:t>
            </a:r>
          </a:p>
          <a:p>
            <a:r>
              <a:rPr lang="en-CA" dirty="0" smtClean="0"/>
              <a:t>Since different species have different characteristic patterns, when the males flash appropriately the females can tell they have found an appropriate mate</a:t>
            </a:r>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92</a:t>
            </a:fld>
            <a:endParaRPr lang="en-US"/>
          </a:p>
        </p:txBody>
      </p:sp>
      <p:pic>
        <p:nvPicPr>
          <p:cNvPr id="1025" name="Picture 1" descr="age3image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726756" y="61589"/>
            <a:ext cx="5192302" cy="692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6265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93</a:t>
            </a:fld>
            <a:endParaRPr lang="en-US"/>
          </a:p>
        </p:txBody>
      </p:sp>
      <p:pic>
        <p:nvPicPr>
          <p:cNvPr id="6" name="firefly_communic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3575" y="1027254"/>
            <a:ext cx="8128000" cy="4572000"/>
          </a:xfrm>
          <a:prstGeom prst="rect">
            <a:avLst/>
          </a:prstGeom>
        </p:spPr>
      </p:pic>
    </p:spTree>
    <p:extLst>
      <p:ext uri="{BB962C8B-B14F-4D97-AF65-F5344CB8AC3E}">
        <p14:creationId xmlns:p14="http://schemas.microsoft.com/office/powerpoint/2010/main" val="18816835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A simplified view</a:t>
            </a:r>
            <a:endParaRPr lang="en-CA" dirty="0"/>
          </a:p>
        </p:txBody>
      </p:sp>
      <p:sp>
        <p:nvSpPr>
          <p:cNvPr id="5" name="Content Placeholder 4"/>
          <p:cNvSpPr>
            <a:spLocks noGrp="1"/>
          </p:cNvSpPr>
          <p:nvPr>
            <p:ph idx="1"/>
          </p:nvPr>
        </p:nvSpPr>
        <p:spPr>
          <a:xfrm>
            <a:off x="1069848" y="2638044"/>
            <a:ext cx="5655043" cy="3616452"/>
          </a:xfrm>
        </p:spPr>
        <p:txBody>
          <a:bodyPr/>
          <a:lstStyle/>
          <a:p>
            <a:r>
              <a:rPr lang="en-CA" dirty="0" smtClean="0"/>
              <a:t>The patterns of flashing in fireflies can be complex</a:t>
            </a:r>
          </a:p>
          <a:p>
            <a:r>
              <a:rPr lang="en-CA" dirty="0" smtClean="0"/>
              <a:t>We take the simplified view of fireflies flashing in a single pulse</a:t>
            </a:r>
          </a:p>
          <a:p>
            <a:r>
              <a:rPr lang="en-CA" dirty="0" smtClean="0"/>
              <a:t>Exemplified by this video from Thailand:</a:t>
            </a:r>
            <a:endParaRPr lang="en-CA" dirty="0"/>
          </a:p>
        </p:txBody>
      </p:sp>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94</a:t>
            </a:fld>
            <a:endParaRPr lang="en-US"/>
          </a:p>
        </p:txBody>
      </p:sp>
      <p:pic>
        <p:nvPicPr>
          <p:cNvPr id="6" name="fireflies_in_thailan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14259" y="2697479"/>
            <a:ext cx="3978074" cy="3182459"/>
          </a:xfrm>
          <a:prstGeom prst="rect">
            <a:avLst/>
          </a:prstGeom>
        </p:spPr>
      </p:pic>
    </p:spTree>
    <p:extLst>
      <p:ext uri="{BB962C8B-B14F-4D97-AF65-F5344CB8AC3E}">
        <p14:creationId xmlns:p14="http://schemas.microsoft.com/office/powerpoint/2010/main" val="5261089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3372" y="832104"/>
            <a:ext cx="8527786" cy="1188720"/>
          </a:xfrm>
        </p:spPr>
        <p:txBody>
          <a:bodyPr/>
          <a:lstStyle/>
          <a:p>
            <a:r>
              <a:rPr lang="en-CA" dirty="0" smtClean="0"/>
              <a:t>Why is this of interest to robotics?</a:t>
            </a:r>
            <a:endParaRPr lang="en-CA" dirty="0"/>
          </a:p>
        </p:txBody>
      </p:sp>
      <p:sp>
        <p:nvSpPr>
          <p:cNvPr id="5" name="Content Placeholder 4"/>
          <p:cNvSpPr>
            <a:spLocks noGrp="1"/>
          </p:cNvSpPr>
          <p:nvPr>
            <p:ph idx="1"/>
          </p:nvPr>
        </p:nvSpPr>
        <p:spPr>
          <a:xfrm>
            <a:off x="1069848" y="2638044"/>
            <a:ext cx="10054834" cy="3771900"/>
          </a:xfrm>
        </p:spPr>
        <p:txBody>
          <a:bodyPr>
            <a:normAutofit/>
          </a:bodyPr>
          <a:lstStyle/>
          <a:p>
            <a:r>
              <a:rPr lang="en-CA" dirty="0" smtClean="0"/>
              <a:t>Having a swarm of robots flash in synchrony has been proposed as a way to detect failures in other robots:</a:t>
            </a:r>
          </a:p>
          <a:p>
            <a:pPr lvl="1"/>
            <a:r>
              <a:rPr lang="en-CA" dirty="0" smtClean="0"/>
              <a:t>That one’s not flashing right;  It must be broken!</a:t>
            </a:r>
          </a:p>
          <a:p>
            <a:pPr lvl="1"/>
            <a:r>
              <a:rPr lang="en-CA" dirty="0"/>
              <a:t>Christensen, A. L., </a:t>
            </a:r>
            <a:r>
              <a:rPr lang="en-CA" dirty="0" err="1"/>
              <a:t>OGrady</a:t>
            </a:r>
            <a:r>
              <a:rPr lang="en-CA" dirty="0"/>
              <a:t>, R., &amp; </a:t>
            </a:r>
            <a:r>
              <a:rPr lang="en-CA" dirty="0" err="1"/>
              <a:t>Dorigo</a:t>
            </a:r>
            <a:r>
              <a:rPr lang="en-CA" dirty="0"/>
              <a:t>, M. (2009). From fireflies to fault-tolerant swarms of robots. </a:t>
            </a:r>
            <a:r>
              <a:rPr lang="en-CA" i="1" dirty="0"/>
              <a:t>IEEE Transactions on Evolutionary Computation</a:t>
            </a:r>
            <a:r>
              <a:rPr lang="en-CA" dirty="0"/>
              <a:t>, </a:t>
            </a:r>
            <a:r>
              <a:rPr lang="en-CA" i="1" dirty="0"/>
              <a:t>13</a:t>
            </a:r>
            <a:r>
              <a:rPr lang="en-CA" dirty="0"/>
              <a:t>(4), 754-766</a:t>
            </a:r>
            <a:r>
              <a:rPr lang="en-CA" dirty="0" smtClean="0"/>
              <a:t>.</a:t>
            </a:r>
          </a:p>
          <a:p>
            <a:r>
              <a:rPr lang="en-CA" dirty="0" smtClean="0"/>
              <a:t>In general, we’re interested in how distributed agents can agree globally when each of them only has a very limited view of the world</a:t>
            </a:r>
          </a:p>
          <a:p>
            <a:pPr lvl="1"/>
            <a:r>
              <a:rPr lang="en-CA" dirty="0" smtClean="0"/>
              <a:t>e.g.   Agree on a set of locations for coloured pucks</a:t>
            </a:r>
          </a:p>
        </p:txBody>
      </p:sp>
      <p:sp>
        <p:nvSpPr>
          <p:cNvPr id="2" name="Footer Placeholder 1"/>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3" name="Slide Number Placeholder 2"/>
          <p:cNvSpPr>
            <a:spLocks noGrp="1"/>
          </p:cNvSpPr>
          <p:nvPr>
            <p:ph type="sldNum" sz="quarter" idx="12"/>
          </p:nvPr>
        </p:nvSpPr>
        <p:spPr/>
        <p:txBody>
          <a:bodyPr/>
          <a:lstStyle/>
          <a:p>
            <a:fld id="{3A5A74ED-6A13-9D44-9952-CB1E1353BB4A}" type="slidenum">
              <a:rPr lang="en-US" smtClean="0"/>
              <a:t>95</a:t>
            </a:fld>
            <a:endParaRPr lang="en-US"/>
          </a:p>
        </p:txBody>
      </p:sp>
    </p:spTree>
    <p:extLst>
      <p:ext uri="{BB962C8B-B14F-4D97-AF65-F5344CB8AC3E}">
        <p14:creationId xmlns:p14="http://schemas.microsoft.com/office/powerpoint/2010/main" val="16120122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086502" y="4939178"/>
            <a:ext cx="1625600" cy="546100"/>
          </a:xfrm>
          <a:prstGeom prst="rect">
            <a:avLst/>
          </a:prstGeom>
        </p:spPr>
      </p:pic>
      <p:pic>
        <p:nvPicPr>
          <p:cNvPr id="8" name="Picture 7"/>
          <p:cNvPicPr>
            <a:picLocks noChangeAspect="1"/>
          </p:cNvPicPr>
          <p:nvPr/>
        </p:nvPicPr>
        <p:blipFill>
          <a:blip r:embed="rId4"/>
          <a:stretch>
            <a:fillRect/>
          </a:stretch>
        </p:blipFill>
        <p:spPr>
          <a:xfrm>
            <a:off x="3086502" y="3694975"/>
            <a:ext cx="2222500" cy="508000"/>
          </a:xfrm>
          <a:prstGeom prst="rect">
            <a:avLst/>
          </a:prstGeom>
        </p:spPr>
      </p:pic>
      <p:pic>
        <p:nvPicPr>
          <p:cNvPr id="10" name="Picture 9"/>
          <p:cNvPicPr>
            <a:picLocks noChangeAspect="1"/>
          </p:cNvPicPr>
          <p:nvPr/>
        </p:nvPicPr>
        <p:blipFill>
          <a:blip r:embed="rId5"/>
          <a:stretch>
            <a:fillRect/>
          </a:stretch>
        </p:blipFill>
        <p:spPr>
          <a:xfrm>
            <a:off x="5036946" y="4951878"/>
            <a:ext cx="1905000" cy="533400"/>
          </a:xfrm>
          <a:prstGeom prst="rect">
            <a:avLst/>
          </a:prstGeom>
        </p:spPr>
      </p:pic>
      <p:sp>
        <p:nvSpPr>
          <p:cNvPr id="2" name="Title 1"/>
          <p:cNvSpPr>
            <a:spLocks noGrp="1"/>
          </p:cNvSpPr>
          <p:nvPr>
            <p:ph type="title"/>
          </p:nvPr>
        </p:nvSpPr>
        <p:spPr>
          <a:xfrm>
            <a:off x="2231136" y="259298"/>
            <a:ext cx="7729728" cy="1188720"/>
          </a:xfrm>
        </p:spPr>
        <p:txBody>
          <a:bodyPr/>
          <a:lstStyle/>
          <a:p>
            <a:r>
              <a:rPr lang="en-US" dirty="0" smtClean="0"/>
              <a:t>Flashing IN WAGGLE</a:t>
            </a:r>
            <a:endParaRPr lang="en-US" dirty="0"/>
          </a:p>
        </p:txBody>
      </p:sp>
      <p:sp>
        <p:nvSpPr>
          <p:cNvPr id="3" name="Content Placeholder 2"/>
          <p:cNvSpPr>
            <a:spLocks noGrp="1"/>
          </p:cNvSpPr>
          <p:nvPr>
            <p:ph idx="1"/>
          </p:nvPr>
        </p:nvSpPr>
        <p:spPr>
          <a:xfrm>
            <a:off x="1068582" y="1886749"/>
            <a:ext cx="10344055" cy="4664522"/>
          </a:xfrm>
        </p:spPr>
        <p:txBody>
          <a:bodyPr>
            <a:normAutofit/>
          </a:bodyPr>
          <a:lstStyle/>
          <a:p>
            <a:r>
              <a:rPr lang="en-US" dirty="0" smtClean="0"/>
              <a:t>Go </a:t>
            </a:r>
            <a:r>
              <a:rPr lang="en-US" dirty="0"/>
              <a:t>to the main Waggle </a:t>
            </a:r>
            <a:r>
              <a:rPr lang="en-US" dirty="0" smtClean="0"/>
              <a:t>page (or just hit your browser’s back button):</a:t>
            </a:r>
            <a:endParaRPr lang="en-US" dirty="0"/>
          </a:p>
          <a:p>
            <a:pPr lvl="1"/>
            <a:r>
              <a:rPr lang="en-US" dirty="0">
                <a:hlinkClick r:id="rId6"/>
              </a:rPr>
              <a:t>http://bots.cs.mun.ca/waggle/</a:t>
            </a:r>
            <a:endParaRPr lang="en-US" dirty="0"/>
          </a:p>
          <a:p>
            <a:r>
              <a:rPr lang="en-US" dirty="0" smtClean="0"/>
              <a:t>Select </a:t>
            </a:r>
            <a:r>
              <a:rPr lang="en-US" dirty="0"/>
              <a:t>the </a:t>
            </a:r>
            <a:r>
              <a:rPr lang="en-US" b="1" dirty="0" smtClean="0"/>
              <a:t>Fireflies </a:t>
            </a:r>
            <a:r>
              <a:rPr lang="en-US" dirty="0" smtClean="0"/>
              <a:t>level.  There are no pucks and the robot has lost its puck sensor.  But it has a large sensor that can detect flashes from other robots.</a:t>
            </a:r>
          </a:p>
          <a:p>
            <a:r>
              <a:rPr lang="en-US" dirty="0" smtClean="0"/>
              <a:t>In “Sensors”:</a:t>
            </a:r>
            <a:br>
              <a:rPr lang="en-US" dirty="0" smtClean="0"/>
            </a:br>
            <a:r>
              <a:rPr lang="en-US" dirty="0" smtClean="0"/>
              <a:t>This gives the number of robots within the sensor’s area that were flashing during the last time step</a:t>
            </a:r>
          </a:p>
          <a:p>
            <a:r>
              <a:rPr lang="en-US" dirty="0" smtClean="0"/>
              <a:t>In “Actions”:</a:t>
            </a:r>
            <a:br>
              <a:rPr lang="en-US" dirty="0" smtClean="0"/>
            </a:br>
            <a:r>
              <a:rPr lang="en-US" dirty="0" smtClean="0"/>
              <a:t>These illuminate and de-illuminate the robot</a:t>
            </a:r>
          </a:p>
          <a:p>
            <a:pPr lvl="1"/>
            <a:endParaRPr lang="en-US" dirty="0"/>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96</a:t>
            </a:fld>
            <a:endParaRPr lang="en-US"/>
          </a:p>
        </p:txBody>
      </p:sp>
    </p:spTree>
    <p:extLst>
      <p:ext uri="{BB962C8B-B14F-4D97-AF65-F5344CB8AC3E}">
        <p14:creationId xmlns:p14="http://schemas.microsoft.com/office/powerpoint/2010/main" val="9152617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2401" y="351234"/>
            <a:ext cx="7729728" cy="1188720"/>
          </a:xfrm>
        </p:spPr>
        <p:txBody>
          <a:bodyPr/>
          <a:lstStyle/>
          <a:p>
            <a:r>
              <a:rPr lang="en-CA" dirty="0" smtClean="0"/>
              <a:t>Variables</a:t>
            </a:r>
            <a:endParaRPr lang="en-CA" dirty="0"/>
          </a:p>
        </p:txBody>
      </p:sp>
      <p:sp>
        <p:nvSpPr>
          <p:cNvPr id="3" name="Content Placeholder 2"/>
          <p:cNvSpPr>
            <a:spLocks noGrp="1"/>
          </p:cNvSpPr>
          <p:nvPr>
            <p:ph idx="1"/>
          </p:nvPr>
        </p:nvSpPr>
        <p:spPr>
          <a:xfrm>
            <a:off x="1069848" y="1874114"/>
            <a:ext cx="10054834" cy="4329915"/>
          </a:xfrm>
        </p:spPr>
        <p:txBody>
          <a:bodyPr/>
          <a:lstStyle/>
          <a:p>
            <a:r>
              <a:rPr lang="en-CA" dirty="0" smtClean="0"/>
              <a:t>All of our controllers so far have been completely </a:t>
            </a:r>
            <a:r>
              <a:rPr lang="en-CA" b="1" dirty="0" smtClean="0"/>
              <a:t>reactive</a:t>
            </a:r>
            <a:r>
              <a:rPr lang="en-CA" dirty="0" smtClean="0"/>
              <a:t>---behaviour depends only on the present input</a:t>
            </a:r>
          </a:p>
          <a:p>
            <a:r>
              <a:rPr lang="en-CA" dirty="0" smtClean="0"/>
              <a:t>But to make regular pulses of light the robots need to store something about the time since the last flash</a:t>
            </a:r>
          </a:p>
          <a:p>
            <a:r>
              <a:rPr lang="en-CA" dirty="0" smtClean="0"/>
              <a:t>Variables are a fundamental element in programming, but their use in Waggle is pretty limited:</a:t>
            </a:r>
          </a:p>
          <a:p>
            <a:pPr lvl="1"/>
            <a:r>
              <a:rPr lang="en-CA" dirty="0" smtClean="0"/>
              <a:t>Only three variables available:  </a:t>
            </a:r>
            <a:r>
              <a:rPr lang="en-CA" dirty="0" err="1" smtClean="0"/>
              <a:t>variableA</a:t>
            </a:r>
            <a:r>
              <a:rPr lang="en-CA" dirty="0" smtClean="0"/>
              <a:t>, </a:t>
            </a:r>
            <a:r>
              <a:rPr lang="en-CA" dirty="0" err="1" smtClean="0"/>
              <a:t>variableB</a:t>
            </a:r>
            <a:r>
              <a:rPr lang="en-CA" dirty="0" smtClean="0"/>
              <a:t>, and </a:t>
            </a:r>
            <a:r>
              <a:rPr lang="en-CA" dirty="0" err="1" smtClean="0"/>
              <a:t>variableC</a:t>
            </a:r>
            <a:endParaRPr lang="en-CA" dirty="0" smtClean="0"/>
          </a:p>
          <a:p>
            <a:pPr lvl="2"/>
            <a:r>
              <a:rPr lang="en-CA" dirty="0" smtClean="0"/>
              <a:t>For our purposes we will only need one</a:t>
            </a:r>
          </a:p>
          <a:p>
            <a:pPr lvl="1"/>
            <a:r>
              <a:rPr lang="en-CA" dirty="0" smtClean="0"/>
              <a:t>They are integers, initialized to start at 0</a:t>
            </a:r>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97</a:t>
            </a:fld>
            <a:endParaRPr lang="en-US"/>
          </a:p>
        </p:txBody>
      </p:sp>
    </p:spTree>
    <p:extLst>
      <p:ext uri="{BB962C8B-B14F-4D97-AF65-F5344CB8AC3E}">
        <p14:creationId xmlns:p14="http://schemas.microsoft.com/office/powerpoint/2010/main" val="1013037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“Memory” Category</a:t>
            </a:r>
            <a:endParaRPr lang="en-CA" dirty="0"/>
          </a:p>
        </p:txBody>
      </p:sp>
      <p:sp>
        <p:nvSpPr>
          <p:cNvPr id="4" name="Footer Placeholder 3"/>
          <p:cNvSpPr>
            <a:spLocks noGrp="1"/>
          </p:cNvSpPr>
          <p:nvPr>
            <p:ph type="ftr" sz="quarter" idx="11"/>
          </p:nvPr>
        </p:nvSpPr>
        <p:spPr/>
        <p:txBody>
          <a:bodyPr/>
          <a:lstStyle/>
          <a:p>
            <a:r>
              <a:rPr lang="en-US" smtClean="0"/>
              <a:t>Swarm Robotics Workshop, Dr. Andrew Vardy, http://bots.cs.mun.ca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98</a:t>
            </a:fld>
            <a:endParaRPr lang="en-US"/>
          </a:p>
        </p:txBody>
      </p:sp>
      <p:pic>
        <p:nvPicPr>
          <p:cNvPr id="6" name="Picture 5"/>
          <p:cNvPicPr>
            <a:picLocks noChangeAspect="1"/>
          </p:cNvPicPr>
          <p:nvPr/>
        </p:nvPicPr>
        <p:blipFill>
          <a:blip r:embed="rId2"/>
          <a:stretch>
            <a:fillRect/>
          </a:stretch>
        </p:blipFill>
        <p:spPr>
          <a:xfrm>
            <a:off x="596900" y="2640838"/>
            <a:ext cx="5499100" cy="3327400"/>
          </a:xfrm>
          <a:prstGeom prst="rect">
            <a:avLst/>
          </a:prstGeom>
        </p:spPr>
      </p:pic>
      <p:cxnSp>
        <p:nvCxnSpPr>
          <p:cNvPr id="7" name="Straight Arrow Connector 6"/>
          <p:cNvCxnSpPr/>
          <p:nvPr/>
        </p:nvCxnSpPr>
        <p:spPr>
          <a:xfrm flipH="1">
            <a:off x="5428527" y="2912786"/>
            <a:ext cx="1529486" cy="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49084" y="2712731"/>
            <a:ext cx="4626873" cy="400110"/>
          </a:xfrm>
          <a:prstGeom prst="rect">
            <a:avLst/>
          </a:prstGeom>
          <a:noFill/>
        </p:spPr>
        <p:txBody>
          <a:bodyPr wrap="square" rtlCol="0">
            <a:spAutoFit/>
          </a:bodyPr>
          <a:lstStyle/>
          <a:p>
            <a:r>
              <a:rPr lang="en-CA" sz="2000" dirty="0" smtClean="0">
                <a:solidFill>
                  <a:srgbClr val="FF0000"/>
                </a:solidFill>
              </a:rPr>
              <a:t>Set the variable to the given integer</a:t>
            </a:r>
          </a:p>
        </p:txBody>
      </p:sp>
      <p:cxnSp>
        <p:nvCxnSpPr>
          <p:cNvPr id="9" name="Straight Arrow Connector 8"/>
          <p:cNvCxnSpPr/>
          <p:nvPr/>
        </p:nvCxnSpPr>
        <p:spPr>
          <a:xfrm flipH="1">
            <a:off x="5861157" y="3681137"/>
            <a:ext cx="1096855" cy="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49084" y="3481082"/>
            <a:ext cx="4626873" cy="707886"/>
          </a:xfrm>
          <a:prstGeom prst="rect">
            <a:avLst/>
          </a:prstGeom>
          <a:noFill/>
        </p:spPr>
        <p:txBody>
          <a:bodyPr wrap="square" rtlCol="0">
            <a:spAutoFit/>
          </a:bodyPr>
          <a:lstStyle/>
          <a:p>
            <a:r>
              <a:rPr lang="en-CA" sz="2000" dirty="0" smtClean="0">
                <a:solidFill>
                  <a:srgbClr val="FF0000"/>
                </a:solidFill>
              </a:rPr>
              <a:t>Modify the variable by adding the given integer</a:t>
            </a:r>
          </a:p>
        </p:txBody>
      </p:sp>
      <p:cxnSp>
        <p:nvCxnSpPr>
          <p:cNvPr id="12" name="Straight Arrow Connector 11"/>
          <p:cNvCxnSpPr/>
          <p:nvPr/>
        </p:nvCxnSpPr>
        <p:spPr>
          <a:xfrm flipH="1">
            <a:off x="4201610" y="4470144"/>
            <a:ext cx="2756403" cy="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49084" y="4220053"/>
            <a:ext cx="4626873" cy="400110"/>
          </a:xfrm>
          <a:prstGeom prst="rect">
            <a:avLst/>
          </a:prstGeom>
          <a:noFill/>
        </p:spPr>
        <p:txBody>
          <a:bodyPr wrap="square" rtlCol="0">
            <a:spAutoFit/>
          </a:bodyPr>
          <a:lstStyle/>
          <a:p>
            <a:r>
              <a:rPr lang="en-CA" sz="2000" dirty="0" smtClean="0">
                <a:solidFill>
                  <a:srgbClr val="FF0000"/>
                </a:solidFill>
              </a:rPr>
              <a:t>Get the variable’s value as a number</a:t>
            </a:r>
          </a:p>
        </p:txBody>
      </p:sp>
      <p:cxnSp>
        <p:nvCxnSpPr>
          <p:cNvPr id="16" name="Straight Arrow Connector 15"/>
          <p:cNvCxnSpPr/>
          <p:nvPr/>
        </p:nvCxnSpPr>
        <p:spPr>
          <a:xfrm flipH="1">
            <a:off x="5428526" y="5171779"/>
            <a:ext cx="1529486" cy="0"/>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49083" y="4948342"/>
            <a:ext cx="4626873" cy="707886"/>
          </a:xfrm>
          <a:prstGeom prst="rect">
            <a:avLst/>
          </a:prstGeom>
          <a:noFill/>
        </p:spPr>
        <p:txBody>
          <a:bodyPr wrap="square" rtlCol="0">
            <a:spAutoFit/>
          </a:bodyPr>
          <a:lstStyle/>
          <a:p>
            <a:r>
              <a:rPr lang="en-CA" sz="2000" dirty="0" smtClean="0">
                <a:solidFill>
                  <a:srgbClr val="FF0000"/>
                </a:solidFill>
              </a:rPr>
              <a:t>Display the variable’s value on top of the robot (useful for debugging)</a:t>
            </a:r>
          </a:p>
        </p:txBody>
      </p:sp>
    </p:spTree>
    <p:extLst>
      <p:ext uri="{BB962C8B-B14F-4D97-AF65-F5344CB8AC3E}">
        <p14:creationId xmlns:p14="http://schemas.microsoft.com/office/powerpoint/2010/main" val="9576632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945534" y="4780039"/>
            <a:ext cx="3162300" cy="558800"/>
          </a:xfrm>
          <a:prstGeom prst="rect">
            <a:avLst/>
          </a:prstGeom>
        </p:spPr>
      </p:pic>
      <p:sp>
        <p:nvSpPr>
          <p:cNvPr id="2" name="Title 1"/>
          <p:cNvSpPr>
            <a:spLocks noGrp="1"/>
          </p:cNvSpPr>
          <p:nvPr>
            <p:ph type="title"/>
          </p:nvPr>
        </p:nvSpPr>
        <p:spPr>
          <a:xfrm>
            <a:off x="804673" y="2243828"/>
            <a:ext cx="3290250" cy="2230201"/>
          </a:xfrm>
        </p:spPr>
        <p:txBody>
          <a:bodyPr>
            <a:normAutofit/>
          </a:bodyPr>
          <a:lstStyle/>
          <a:p>
            <a:r>
              <a:rPr lang="en-US" dirty="0" smtClean="0"/>
              <a:t>Exercise #8:</a:t>
            </a:r>
            <a:br>
              <a:rPr lang="en-US" dirty="0" smtClean="0"/>
            </a:br>
            <a:r>
              <a:rPr lang="en-US" dirty="0" smtClean="0"/>
              <a:t/>
            </a:r>
            <a:br>
              <a:rPr lang="en-US" dirty="0" smtClean="0"/>
            </a:br>
            <a:r>
              <a:rPr lang="en-US" dirty="0" smtClean="0"/>
              <a:t>SIMPLE FLASHING</a:t>
            </a:r>
            <a:br>
              <a:rPr lang="en-US" dirty="0" smtClean="0"/>
            </a:br>
            <a:r>
              <a:rPr lang="en-US" dirty="0" smtClean="0"/>
              <a:t/>
            </a:r>
            <a:br>
              <a:rPr lang="en-US" dirty="0" smtClean="0"/>
            </a:br>
            <a:r>
              <a:rPr lang="en-US" dirty="0"/>
              <a:t>5</a:t>
            </a:r>
            <a:r>
              <a:rPr lang="en-US" dirty="0" smtClean="0"/>
              <a:t> minutes</a:t>
            </a:r>
            <a:endParaRPr lang="en-US" dirty="0"/>
          </a:p>
        </p:txBody>
      </p:sp>
      <p:sp>
        <p:nvSpPr>
          <p:cNvPr id="3" name="Content Placeholder 2"/>
          <p:cNvSpPr>
            <a:spLocks noGrp="1"/>
          </p:cNvSpPr>
          <p:nvPr>
            <p:ph idx="1"/>
          </p:nvPr>
        </p:nvSpPr>
        <p:spPr>
          <a:xfrm>
            <a:off x="5209865" y="439838"/>
            <a:ext cx="6423517" cy="6227180"/>
          </a:xfrm>
        </p:spPr>
        <p:txBody>
          <a:bodyPr>
            <a:normAutofit fontScale="70000" lnSpcReduction="20000"/>
          </a:bodyPr>
          <a:lstStyle/>
          <a:p>
            <a:r>
              <a:rPr lang="en-US" sz="2800" dirty="0" smtClean="0"/>
              <a:t>Create a controller like this:</a:t>
            </a:r>
          </a:p>
          <a:p>
            <a:pPr lvl="1"/>
            <a:r>
              <a:rPr lang="en-US" sz="2400" dirty="0" smtClean="0"/>
              <a:t>Add </a:t>
            </a:r>
            <a:r>
              <a:rPr lang="en-US" sz="2400" dirty="0" smtClean="0">
                <a:latin typeface="Arial" charset="0"/>
                <a:ea typeface="Arial" charset="0"/>
                <a:cs typeface="Arial" charset="0"/>
              </a:rPr>
              <a:t>1</a:t>
            </a:r>
            <a:r>
              <a:rPr lang="en-US" sz="2400" dirty="0" smtClean="0"/>
              <a:t> to </a:t>
            </a:r>
            <a:r>
              <a:rPr lang="en-US" sz="2400" dirty="0" err="1" smtClean="0"/>
              <a:t>variableA</a:t>
            </a:r>
            <a:endParaRPr lang="en-US" sz="2400" dirty="0" smtClean="0"/>
          </a:p>
          <a:p>
            <a:pPr lvl="1"/>
            <a:r>
              <a:rPr lang="en-US" sz="2400" dirty="0" smtClean="0"/>
              <a:t>If </a:t>
            </a:r>
            <a:r>
              <a:rPr lang="en-US" sz="2400" dirty="0" err="1" smtClean="0"/>
              <a:t>variableA</a:t>
            </a:r>
            <a:r>
              <a:rPr lang="en-US" sz="2400" dirty="0" smtClean="0"/>
              <a:t> = 10</a:t>
            </a:r>
          </a:p>
          <a:p>
            <a:pPr lvl="2"/>
            <a:r>
              <a:rPr lang="en-US" sz="2400" dirty="0" smtClean="0"/>
              <a:t>Activate flash</a:t>
            </a:r>
          </a:p>
          <a:p>
            <a:pPr lvl="2"/>
            <a:r>
              <a:rPr lang="en-US" sz="2400" dirty="0" smtClean="0"/>
              <a:t>Set </a:t>
            </a:r>
            <a:r>
              <a:rPr lang="en-US" sz="2400" dirty="0" err="1" smtClean="0"/>
              <a:t>variableA</a:t>
            </a:r>
            <a:r>
              <a:rPr lang="en-US" sz="2400" dirty="0" smtClean="0"/>
              <a:t> to 0</a:t>
            </a:r>
          </a:p>
          <a:p>
            <a:pPr lvl="1"/>
            <a:r>
              <a:rPr lang="en-US" sz="2400" dirty="0" smtClean="0"/>
              <a:t>Else</a:t>
            </a:r>
          </a:p>
          <a:p>
            <a:pPr lvl="2"/>
            <a:r>
              <a:rPr lang="en-US" sz="2400" dirty="0" smtClean="0"/>
              <a:t>Deactivate flash </a:t>
            </a:r>
          </a:p>
          <a:p>
            <a:pPr lvl="1"/>
            <a:r>
              <a:rPr lang="en-US" sz="2400" dirty="0" smtClean="0"/>
              <a:t>Execute</a:t>
            </a:r>
          </a:p>
          <a:p>
            <a:pPr lvl="1"/>
            <a:endParaRPr lang="en-US" sz="2400" dirty="0"/>
          </a:p>
          <a:p>
            <a:r>
              <a:rPr lang="en-US" dirty="0" smtClean="0"/>
              <a:t>See what happens when you increase the number of robots</a:t>
            </a:r>
          </a:p>
          <a:p>
            <a:r>
              <a:rPr lang="en-US" dirty="0" smtClean="0"/>
              <a:t>Play with “Timescale” slider to see things in slow motion</a:t>
            </a:r>
          </a:p>
          <a:p>
            <a:r>
              <a:rPr lang="en-US" dirty="0" smtClean="0"/>
              <a:t>Incorporate</a:t>
            </a:r>
          </a:p>
          <a:p>
            <a:r>
              <a:rPr lang="en-US" dirty="0" smtClean="0"/>
              <a:t>Note that robots are “born” at different times, and therefore will not be synchronized by default (although those with the same “birthday” will automatically synchronize) </a:t>
            </a:r>
          </a:p>
        </p:txBody>
      </p:sp>
      <p:sp>
        <p:nvSpPr>
          <p:cNvPr id="7" name="Text Placeholder 6"/>
          <p:cNvSpPr>
            <a:spLocks noGrp="1"/>
          </p:cNvSpPr>
          <p:nvPr>
            <p:ph type="body" sz="half" idx="2"/>
          </p:nvPr>
        </p:nvSpPr>
        <p:spPr>
          <a:xfrm>
            <a:off x="1115568" y="4669970"/>
            <a:ext cx="2510501" cy="1073983"/>
          </a:xfrm>
        </p:spPr>
        <p:txBody>
          <a:bodyPr>
            <a:noAutofit/>
          </a:bodyPr>
          <a:lstStyle/>
          <a:p>
            <a:r>
              <a:rPr lang="en-US" sz="2000" dirty="0" smtClean="0"/>
              <a:t>Conditions:</a:t>
            </a:r>
          </a:p>
          <a:p>
            <a:r>
              <a:rPr lang="en-US" sz="2000" dirty="0" smtClean="0"/>
              <a:t>Any number of robots (not trying to synchronize yet)</a:t>
            </a:r>
          </a:p>
        </p:txBody>
      </p:sp>
      <p:sp>
        <p:nvSpPr>
          <p:cNvPr id="4" name="Footer Placeholder 3"/>
          <p:cNvSpPr>
            <a:spLocks noGrp="1"/>
          </p:cNvSpPr>
          <p:nvPr>
            <p:ph type="ftr" sz="quarter" idx="11"/>
          </p:nvPr>
        </p:nvSpPr>
        <p:spPr/>
        <p:txBody>
          <a:bodyPr/>
          <a:lstStyle/>
          <a:p>
            <a:r>
              <a:rPr lang="en-US" dirty="0" smtClean="0"/>
              <a:t>Swarm Robotics Workshop, Dr. Andrew Vardy, http://</a:t>
            </a:r>
            <a:r>
              <a:rPr lang="en-US" dirty="0" err="1" smtClean="0"/>
              <a:t>bots.cs.mun.ca</a:t>
            </a:r>
            <a:endParaRPr lang="en-US" dirty="0" smtClean="0"/>
          </a:p>
        </p:txBody>
      </p:sp>
      <p:sp>
        <p:nvSpPr>
          <p:cNvPr id="5" name="Slide Number Placeholder 4"/>
          <p:cNvSpPr>
            <a:spLocks noGrp="1"/>
          </p:cNvSpPr>
          <p:nvPr>
            <p:ph type="sldNum" sz="quarter" idx="12"/>
          </p:nvPr>
        </p:nvSpPr>
        <p:spPr/>
        <p:txBody>
          <a:bodyPr/>
          <a:lstStyle/>
          <a:p>
            <a:fld id="{3A5A74ED-6A13-9D44-9952-CB1E1353BB4A}" type="slidenum">
              <a:rPr lang="en-US" smtClean="0"/>
              <a:t>99</a:t>
            </a:fld>
            <a:endParaRPr lang="en-US"/>
          </a:p>
        </p:txBody>
      </p:sp>
    </p:spTree>
    <p:extLst>
      <p:ext uri="{BB962C8B-B14F-4D97-AF65-F5344CB8AC3E}">
        <p14:creationId xmlns:p14="http://schemas.microsoft.com/office/powerpoint/2010/main" val="4735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6066</TotalTime>
  <Words>6584</Words>
  <Application>Microsoft Macintosh PowerPoint</Application>
  <PresentationFormat>Widescreen</PresentationFormat>
  <Paragraphs>1000</Paragraphs>
  <Slides>122</Slides>
  <Notes>35</Notes>
  <HiddenSlides>2</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122</vt:i4>
      </vt:variant>
    </vt:vector>
  </HeadingPairs>
  <TitlesOfParts>
    <vt:vector size="129" baseType="lpstr">
      <vt:lpstr>Arial</vt:lpstr>
      <vt:lpstr>Calibri</vt:lpstr>
      <vt:lpstr>CMSS10</vt:lpstr>
      <vt:lpstr>CMSSI10</vt:lpstr>
      <vt:lpstr>Courier</vt:lpstr>
      <vt:lpstr>Gill Sans MT</vt:lpstr>
      <vt:lpstr>Parcel</vt:lpstr>
      <vt:lpstr>Swarm Robotics Workshop</vt:lpstr>
      <vt:lpstr>Where I’m from</vt:lpstr>
      <vt:lpstr>Swarm Robotics?</vt:lpstr>
      <vt:lpstr>PowerPoint Presentation</vt:lpstr>
      <vt:lpstr>PowerPoint Presentation</vt:lpstr>
      <vt:lpstr>PowerPoint Presentation</vt:lpstr>
      <vt:lpstr>PowerPoint Presentation</vt:lpstr>
      <vt:lpstr>PowerPoint Presentation</vt:lpstr>
      <vt:lpstr>PowerPoint Presentation</vt:lpstr>
      <vt:lpstr>Characteristics of Swarm Robotics</vt:lpstr>
      <vt:lpstr>PowerPoint Presentation</vt:lpstr>
      <vt:lpstr>PowerPoint Presentation</vt:lpstr>
      <vt:lpstr>Natural Robots: The Honeybees</vt:lpstr>
      <vt:lpstr>NATURAL ROBOTS: THE ANTS</vt:lpstr>
      <vt:lpstr>Natural Robots: The termites</vt:lpstr>
      <vt:lpstr>PowerPoint Presentation</vt:lpstr>
      <vt:lpstr>SELF-ORGANIZATION</vt:lpstr>
      <vt:lpstr>Our tools:   Blockly and Waggle</vt:lpstr>
      <vt:lpstr>waggle</vt:lpstr>
      <vt:lpstr>PowerPoint Presentation</vt:lpstr>
      <vt:lpstr>Blockly</vt:lpstr>
      <vt:lpstr>Exercise #1:  Blockly Games  20 minutes</vt:lpstr>
      <vt:lpstr>Robotics Concepts</vt:lpstr>
      <vt:lpstr>The SENSE / ACT Cycle </vt:lpstr>
      <vt:lpstr>PowerPoint Presentation</vt:lpstr>
      <vt:lpstr>PowerPoint Presentation</vt:lpstr>
      <vt:lpstr>Tutorial Level</vt:lpstr>
      <vt:lpstr>The waggle PAGE</vt:lpstr>
      <vt:lpstr>PowerPoint Presentation</vt:lpstr>
      <vt:lpstr>PowerPoint Presentation</vt:lpstr>
      <vt:lpstr>Our first controller!</vt:lpstr>
      <vt:lpstr>Our first controller!</vt:lpstr>
      <vt:lpstr>Deferred Execution</vt:lpstr>
      <vt:lpstr>Exercise #2:  BASIC MOVEMENT  5 minutes</vt:lpstr>
      <vt:lpstr>Exercise #2: Review</vt:lpstr>
      <vt:lpstr>The Conditional BLOCK</vt:lpstr>
      <vt:lpstr>Conditional + SENSORS</vt:lpstr>
      <vt:lpstr>PowerPoint Presentation</vt:lpstr>
      <vt:lpstr>Exercise #3:  OBSTACLE AVOIDANCE  5 minutes</vt:lpstr>
      <vt:lpstr>Exercise #3: Review</vt:lpstr>
      <vt:lpstr>WAGGLE: TOUR OF FEATURES AND BLOCKS</vt:lpstr>
      <vt:lpstr>Waggle Feature / Block Tour</vt:lpstr>
      <vt:lpstr>PowerPoint Presentation</vt:lpstr>
      <vt:lpstr>PowerPoint Presentation</vt:lpstr>
      <vt:lpstr>PowerPoint Presentation</vt:lpstr>
      <vt:lpstr>Waggle Feature / Block Tour</vt:lpstr>
      <vt:lpstr>PowerPoint Presentation</vt:lpstr>
      <vt:lpstr>Sensors</vt:lpstr>
      <vt:lpstr>The gripper</vt:lpstr>
      <vt:lpstr>DEMO: PUCK COUNT</vt:lpstr>
      <vt:lpstr>Blockly categories</vt:lpstr>
      <vt:lpstr>“Sensors” Category</vt:lpstr>
      <vt:lpstr>PowerPoint Presentation</vt:lpstr>
      <vt:lpstr>PowerPoint Presentation</vt:lpstr>
      <vt:lpstr>PowerPoint Presentation</vt:lpstr>
      <vt:lpstr>PowerPoint Presentation</vt:lpstr>
      <vt:lpstr>PowerPoint Presentation</vt:lpstr>
      <vt:lpstr>“ACTIONS” Category</vt:lpstr>
      <vt:lpstr>PowerPoint Presentation</vt:lpstr>
      <vt:lpstr>PowerPoint Presentation</vt:lpstr>
      <vt:lpstr>“LOGIC” Category</vt:lpstr>
      <vt:lpstr>PowerPoint Presentation</vt:lpstr>
      <vt:lpstr>PowerPoint Presentation</vt:lpstr>
      <vt:lpstr>PowerPoint Presentation</vt:lpstr>
      <vt:lpstr>Boolean Expressions</vt:lpstr>
      <vt:lpstr>“MATH” Category</vt:lpstr>
      <vt:lpstr>PowerPoint Presentation</vt:lpstr>
      <vt:lpstr>Exercise #4:  Don’t bump the pucks!  15 minutes</vt:lpstr>
      <vt:lpstr>Exercise #4:  Don’t bump the pucks!  15 minutes</vt:lpstr>
      <vt:lpstr>Exercise #4:  Don’t bump the pucks!  15 minutes</vt:lpstr>
      <vt:lpstr>Exercise #5:  FORAGING  20 minutes</vt:lpstr>
      <vt:lpstr>OBJECT CLUSTERING</vt:lpstr>
      <vt:lpstr>ANT CEMETARY CONSTRUCTION</vt:lpstr>
      <vt:lpstr>PowerPoint Presentation</vt:lpstr>
      <vt:lpstr>PowerPoint Presentation</vt:lpstr>
      <vt:lpstr>PowerPoint Presentation</vt:lpstr>
      <vt:lpstr>BECKERS ET AL</vt:lpstr>
      <vt:lpstr>PowerPoint Presentation</vt:lpstr>
      <vt:lpstr>PowerPoint Presentation</vt:lpstr>
      <vt:lpstr>Clustering in waggle</vt:lpstr>
      <vt:lpstr>PowerPoint Presentation</vt:lpstr>
      <vt:lpstr>PowerPoint Presentation</vt:lpstr>
      <vt:lpstr>Exercise #6:  OBJECT CLUSTERING  20 minutes</vt:lpstr>
      <vt:lpstr>PowerPoint Presentation</vt:lpstr>
      <vt:lpstr>Object Sorting</vt:lpstr>
      <vt:lpstr>OBJECT SORTING</vt:lpstr>
      <vt:lpstr>SORTING IN WAGGLE</vt:lpstr>
      <vt:lpstr>PowerPoint Presentation</vt:lpstr>
      <vt:lpstr>PowerPoint Presentation</vt:lpstr>
      <vt:lpstr>Exercise #7:  OBJECT SORTING  20 minutes</vt:lpstr>
      <vt:lpstr>Synchronization</vt:lpstr>
      <vt:lpstr>Firefly  synchronization</vt:lpstr>
      <vt:lpstr>PowerPoint Presentation</vt:lpstr>
      <vt:lpstr>A simplified view</vt:lpstr>
      <vt:lpstr>Why is this of interest to robotics?</vt:lpstr>
      <vt:lpstr>Flashing IN WAGGLE</vt:lpstr>
      <vt:lpstr>Variables</vt:lpstr>
      <vt:lpstr>“Memory” Category</vt:lpstr>
      <vt:lpstr>Exercise #8:  SIMPLE FLASHING  5 minutes</vt:lpstr>
      <vt:lpstr>Exercise #9:  Synchronization  15 minutes</vt:lpstr>
      <vt:lpstr>Pheromones</vt:lpstr>
      <vt:lpstr>Pheromones: Insect communication</vt:lpstr>
      <vt:lpstr>Finding the shortest 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PHEROMONES IN WAGGLE</vt:lpstr>
      <vt:lpstr>PowerPoint Presentation</vt:lpstr>
      <vt:lpstr>Nest scent?</vt:lpstr>
      <vt:lpstr>PowerPoint Presentation</vt:lpstr>
      <vt:lpstr>New blocks</vt:lpstr>
      <vt:lpstr>Exercise #10:  HILL CLIMBING  15 minutes</vt:lpstr>
      <vt:lpstr>PowerPoint Presentation</vt:lpstr>
      <vt:lpstr>Exercise #11:  Pheromone-Aided foraging  30 minutes</vt:lpstr>
      <vt:lpstr>Closing thoughts</vt:lpstr>
      <vt:lpstr>conclusions</vt:lpstr>
      <vt:lpstr>Waggle: Known issues / BUGS</vt:lpstr>
      <vt:lpstr>WAGGLE ISSUES AT KAUST</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Swarm Robotics Workshop</dc:title>
  <dc:creator>Andrew Vardy</dc:creator>
  <cp:lastModifiedBy>Andrew Vardy</cp:lastModifiedBy>
  <cp:revision>165</cp:revision>
  <cp:lastPrinted>2018-01-01T19:13:20Z</cp:lastPrinted>
  <dcterms:created xsi:type="dcterms:W3CDTF">2017-11-08T17:37:09Z</dcterms:created>
  <dcterms:modified xsi:type="dcterms:W3CDTF">2018-01-18T09:00:37Z</dcterms:modified>
</cp:coreProperties>
</file>